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5"/>
  </p:notesMasterIdLst>
  <p:sldIdLst>
    <p:sldId id="256" r:id="rId2"/>
    <p:sldId id="257" r:id="rId3"/>
    <p:sldId id="258" r:id="rId4"/>
    <p:sldId id="259" r:id="rId5"/>
    <p:sldId id="260" r:id="rId6"/>
    <p:sldId id="261" r:id="rId7"/>
    <p:sldId id="262" r:id="rId8"/>
    <p:sldId id="264" r:id="rId9"/>
    <p:sldId id="263" r:id="rId10"/>
    <p:sldId id="265" r:id="rId11"/>
    <p:sldId id="276" r:id="rId12"/>
    <p:sldId id="267" r:id="rId13"/>
    <p:sldId id="278" r:id="rId14"/>
    <p:sldId id="268" r:id="rId15"/>
    <p:sldId id="273" r:id="rId16"/>
    <p:sldId id="269" r:id="rId17"/>
    <p:sldId id="270" r:id="rId18"/>
    <p:sldId id="271" r:id="rId19"/>
    <p:sldId id="272" r:id="rId20"/>
    <p:sldId id="277" r:id="rId21"/>
    <p:sldId id="266" r:id="rId22"/>
    <p:sldId id="279" r:id="rId23"/>
    <p:sldId id="280" r:id="rId24"/>
    <p:sldId id="281" r:id="rId25"/>
    <p:sldId id="286" r:id="rId26"/>
    <p:sldId id="282" r:id="rId27"/>
    <p:sldId id="283" r:id="rId28"/>
    <p:sldId id="284" r:id="rId29"/>
    <p:sldId id="285" r:id="rId30"/>
    <p:sldId id="287" r:id="rId31"/>
    <p:sldId id="288" r:id="rId32"/>
    <p:sldId id="289" r:id="rId33"/>
    <p:sldId id="290" r:id="rId34"/>
  </p:sldIdLst>
  <p:sldSz cx="9144000" cy="5143500" type="screen16x9"/>
  <p:notesSz cx="6858000" cy="9144000"/>
  <p:embeddedFontLst>
    <p:embeddedFont>
      <p:font typeface="Bebas Neue" panose="020B0604020202020204" charset="0"/>
      <p:regular r:id="rId36"/>
    </p:embeddedFont>
    <p:embeddedFont>
      <p:font typeface="Source Sans Pro" panose="020B0604020202020204" charset="0"/>
      <p:regular r:id="rId37"/>
      <p:bold r:id="rId38"/>
      <p:italic r:id="rId39"/>
      <p:boldItalic r:id="rId40"/>
    </p:embeddedFont>
    <p:embeddedFont>
      <p:font typeface="Roboto Condensed Light" panose="02000000000000000000" pitchFamily="2" charset="0"/>
      <p:regular r:id="rId41"/>
      <p:italic r:id="rId42"/>
    </p:embeddedFont>
    <p:embeddedFont>
      <p:font typeface="Livvic" pitchFamily="2" charset="0"/>
      <p:regular r:id="rId43"/>
      <p:bold r:id="rId44"/>
      <p:italic r:id="rId45"/>
      <p:boldItalic r:id="rId46"/>
    </p:embeddedFont>
    <p:embeddedFont>
      <p:font typeface="Montserrat Medium" panose="00000600000000000000" pitchFamily="2" charset="0"/>
      <p:regular r:id="rId47"/>
      <p:bold r:id="rId48"/>
      <p:italic r:id="rId49"/>
      <p:boldItalic r:id="rId50"/>
    </p:embeddedFont>
    <p:embeddedFont>
      <p:font typeface="Anaheim" panose="020B0604020202020204" charset="0"/>
      <p:regular r:id="rId51"/>
    </p:embeddedFont>
    <p:embeddedFont>
      <p:font typeface="Montserrat ExtraBold" panose="00000900000000000000" pitchFamily="2" charset="0"/>
      <p:bold r:id="rId52"/>
      <p:boldItalic r:id="rId53"/>
    </p:embeddedFont>
    <p:embeddedFont>
      <p:font typeface="Montserrat" panose="000005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4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6234" autoAdjust="0"/>
  </p:normalViewPr>
  <p:slideViewPr>
    <p:cSldViewPr snapToGrid="0">
      <p:cViewPr varScale="1">
        <p:scale>
          <a:sx n="112" d="100"/>
          <a:sy n="112" d="100"/>
        </p:scale>
        <p:origin x="1518"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GB" sz="1100" b="0" i="0" u="none" strike="noStrike" cap="none" dirty="0" smtClean="0">
                <a:solidFill>
                  <a:srgbClr val="000000"/>
                </a:solidFill>
                <a:effectLst/>
                <a:latin typeface="Arial"/>
                <a:ea typeface="Arial"/>
                <a:cs typeface="Arial"/>
                <a:sym typeface="Arial"/>
              </a:rPr>
              <a:t>Good</a:t>
            </a:r>
            <a:r>
              <a:rPr lang="en-GB" sz="1100" b="0" i="0" u="none" strike="noStrike" cap="none" baseline="0" dirty="0" smtClean="0">
                <a:solidFill>
                  <a:srgbClr val="000000"/>
                </a:solidFill>
                <a:effectLst/>
                <a:latin typeface="Arial"/>
                <a:ea typeface="Arial"/>
                <a:cs typeface="Arial"/>
                <a:sym typeface="Arial"/>
              </a:rPr>
              <a:t> morning</a:t>
            </a:r>
            <a:r>
              <a:rPr lang="en-GB" sz="1100" b="0" i="0" u="none" strike="noStrike" cap="none" dirty="0" smtClean="0">
                <a:solidFill>
                  <a:srgbClr val="000000"/>
                </a:solidFill>
                <a:effectLst/>
                <a:latin typeface="Arial"/>
                <a:ea typeface="Arial"/>
                <a:cs typeface="Arial"/>
                <a:sym typeface="Arial"/>
              </a:rPr>
              <a:t> , the committees, </a:t>
            </a:r>
            <a:r>
              <a:rPr lang="en-GB" sz="1100" b="0" i="0" u="none" strike="noStrike" cap="none" dirty="0" smtClean="0">
                <a:solidFill>
                  <a:srgbClr val="000000"/>
                </a:solidFill>
                <a:effectLst/>
                <a:latin typeface="Arial"/>
                <a:ea typeface="Arial"/>
                <a:cs typeface="Arial"/>
                <a:sym typeface="Arial"/>
              </a:rPr>
              <a:t>my</a:t>
            </a:r>
            <a:r>
              <a:rPr lang="en-GB" sz="1100" b="0" i="0" u="none" strike="noStrike" cap="none" baseline="0" dirty="0" smtClean="0">
                <a:solidFill>
                  <a:srgbClr val="000000"/>
                </a:solidFill>
                <a:effectLst/>
                <a:latin typeface="Arial"/>
                <a:ea typeface="Arial"/>
                <a:cs typeface="Arial"/>
                <a:sym typeface="Arial"/>
              </a:rPr>
              <a:t> name is</a:t>
            </a:r>
            <a:r>
              <a:rPr lang="en-GB" sz="1100" b="0" i="0" u="none" strike="noStrike" cap="none" dirty="0" smtClean="0">
                <a:solidFill>
                  <a:srgbClr val="000000"/>
                </a:solidFill>
                <a:effectLst/>
                <a:latin typeface="Arial"/>
                <a:ea typeface="Arial"/>
                <a:cs typeface="Arial"/>
                <a:sym typeface="Arial"/>
              </a:rPr>
              <a:t> </a:t>
            </a:r>
            <a:r>
              <a:rPr lang="en-GB" sz="1100" b="0" i="0" u="none" strike="noStrike" cap="none" dirty="0" smtClean="0">
                <a:solidFill>
                  <a:srgbClr val="000000"/>
                </a:solidFill>
                <a:effectLst/>
                <a:latin typeface="Arial"/>
                <a:ea typeface="Arial"/>
                <a:cs typeface="Arial"/>
                <a:sym typeface="Arial"/>
              </a:rPr>
              <a:t>Nguyễn</a:t>
            </a:r>
            <a:r>
              <a:rPr lang="en-GB" sz="1100" b="0" i="0" u="none" strike="noStrike" cap="none" baseline="0" dirty="0" smtClean="0">
                <a:solidFill>
                  <a:srgbClr val="000000"/>
                </a:solidFill>
                <a:effectLst/>
                <a:latin typeface="Arial"/>
                <a:ea typeface="Arial"/>
                <a:cs typeface="Arial"/>
                <a:sym typeface="Arial"/>
              </a:rPr>
              <a:t> Đức </a:t>
            </a:r>
            <a:r>
              <a:rPr lang="en-GB" sz="1100" b="0" i="0" u="none" strike="noStrike" cap="none" baseline="0" dirty="0" smtClean="0">
                <a:solidFill>
                  <a:srgbClr val="000000"/>
                </a:solidFill>
                <a:effectLst/>
                <a:latin typeface="Arial"/>
                <a:ea typeface="Arial"/>
                <a:cs typeface="Arial"/>
                <a:sym typeface="Arial"/>
              </a:rPr>
              <a:t>Dũng</a:t>
            </a:r>
            <a:r>
              <a:rPr lang="en-GB" sz="1100" b="0" i="0" u="none" strike="noStrike" cap="none" dirty="0" smtClean="0">
                <a:solidFill>
                  <a:srgbClr val="000000"/>
                </a:solidFill>
                <a:effectLst/>
                <a:latin typeface="Arial"/>
                <a:ea typeface="Arial"/>
                <a:cs typeface="Arial"/>
                <a:sym typeface="Arial"/>
              </a:rPr>
              <a:t>, I am </a:t>
            </a:r>
            <a:r>
              <a:rPr lang="en-GB" sz="1100" b="0" i="0" u="none" strike="noStrike" cap="none" dirty="0" smtClean="0">
                <a:solidFill>
                  <a:srgbClr val="000000"/>
                </a:solidFill>
                <a:effectLst/>
                <a:latin typeface="Arial"/>
                <a:ea typeface="Arial"/>
                <a:cs typeface="Arial"/>
                <a:sym typeface="Arial"/>
              </a:rPr>
              <a:t>a student of Global ICT program.</a:t>
            </a:r>
          </a:p>
          <a:p>
            <a:pPr rtl="0" fontAlgn="base"/>
            <a:r>
              <a:rPr lang="en-GB" sz="1100" b="0" i="0" u="none" strike="noStrike" cap="none" dirty="0" smtClean="0">
                <a:solidFill>
                  <a:srgbClr val="000000"/>
                </a:solidFill>
                <a:effectLst/>
                <a:latin typeface="Arial"/>
                <a:ea typeface="Arial"/>
                <a:cs typeface="Arial"/>
                <a:sym typeface="Arial"/>
              </a:rPr>
              <a:t>Today, I am going to present about my graduation thesis with the title of “</a:t>
            </a:r>
            <a:r>
              <a:rPr lang="en" sz="1100" b="1" dirty="0" smtClean="0"/>
              <a:t>Mobile-based Health Care Application Using Human Activity Recognition</a:t>
            </a:r>
            <a:r>
              <a:rPr lang="en-GB" sz="1100" b="0" i="0" u="none" strike="noStrike" cap="none" dirty="0" smtClean="0">
                <a:solidFill>
                  <a:srgbClr val="000000"/>
                </a:solidFill>
                <a:effectLst/>
                <a:latin typeface="Arial"/>
                <a:ea typeface="Arial"/>
                <a:cs typeface="Arial"/>
                <a:sym typeface="Arial"/>
              </a:rPr>
              <a:t>”.</a:t>
            </a:r>
          </a:p>
          <a:p>
            <a:pPr rtl="0" fontAlgn="base"/>
            <a:r>
              <a:rPr lang="en-GB" sz="1100" b="0" i="0" u="none" strike="noStrike" cap="none" dirty="0" smtClean="0">
                <a:solidFill>
                  <a:srgbClr val="000000"/>
                </a:solidFill>
                <a:effectLst/>
                <a:latin typeface="Arial"/>
                <a:ea typeface="Arial"/>
                <a:cs typeface="Arial"/>
                <a:sym typeface="Arial"/>
              </a:rPr>
              <a:t>The presentation will</a:t>
            </a:r>
            <a:r>
              <a:rPr lang="en-GB" sz="1100" b="0" i="0" u="none" strike="noStrike" cap="none" baseline="0" dirty="0" smtClean="0">
                <a:solidFill>
                  <a:srgbClr val="000000"/>
                </a:solidFill>
                <a:effectLst/>
                <a:latin typeface="Arial"/>
                <a:ea typeface="Arial"/>
                <a:cs typeface="Arial"/>
                <a:sym typeface="Arial"/>
              </a:rPr>
              <a:t> start now.</a:t>
            </a:r>
            <a:endParaRPr lang="en-GB"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2506cbdc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e2506cbdc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After</a:t>
            </a:r>
            <a:r>
              <a:rPr lang="en-US" baseline="0" dirty="0" smtClean="0"/>
              <a:t> determining the objectives, I will present about the solution approach of my thesis in order to reach these objectives.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First</a:t>
            </a:r>
            <a:r>
              <a:rPr lang="en-US" baseline="0" dirty="0" smtClean="0"/>
              <a:t> of all, I need to solve the HAR problem.</a:t>
            </a:r>
          </a:p>
          <a:p>
            <a:pPr marL="158750" indent="0">
              <a:buNone/>
            </a:pPr>
            <a:r>
              <a:rPr lang="en-US" baseline="0" dirty="0" smtClean="0"/>
              <a:t>There are 2 main approaches of this problem including vision-based and </a:t>
            </a:r>
            <a:r>
              <a:rPr lang="en-US" baseline="0" dirty="0" smtClean="0"/>
              <a:t>sensor-based, a</a:t>
            </a:r>
            <a:r>
              <a:rPr lang="en-US" dirty="0" smtClean="0"/>
              <a:t>nd</a:t>
            </a:r>
            <a:r>
              <a:rPr lang="en-US" baseline="0" dirty="0" smtClean="0"/>
              <a:t> i</a:t>
            </a:r>
            <a:r>
              <a:rPr lang="en-US" dirty="0" smtClean="0"/>
              <a:t>n </a:t>
            </a:r>
            <a:r>
              <a:rPr lang="en-US" dirty="0" smtClean="0"/>
              <a:t>the case</a:t>
            </a:r>
            <a:r>
              <a:rPr lang="en-US" baseline="0" dirty="0" smtClean="0"/>
              <a:t> of developing a healthcare application on mobile, the sensor-based approach will be considered</a:t>
            </a:r>
            <a:r>
              <a:rPr lang="en-US" baseline="0" dirty="0" smtClean="0"/>
              <a:t>.</a:t>
            </a:r>
          </a:p>
          <a:p>
            <a:pPr marL="158750" indent="0">
              <a:buNone/>
            </a:pPr>
            <a:endParaRPr lang="en-US" baseline="0" dirty="0" smtClean="0"/>
          </a:p>
          <a:p>
            <a:pPr marL="158750" indent="0">
              <a:buNone/>
            </a:pPr>
            <a:r>
              <a:rPr lang="en-US" baseline="0" dirty="0" smtClean="0"/>
              <a:t>Because </a:t>
            </a:r>
            <a:r>
              <a:rPr lang="en-US" baseline="0" dirty="0" smtClean="0"/>
              <a:t>the data of wearable sensors are sequential, Deep learning algorithms like Recurrent Neural Networks play an essential role in conducting human activity recognition models. </a:t>
            </a:r>
          </a:p>
          <a:p>
            <a:pPr marL="158750" indent="0">
              <a:buNone/>
            </a:pPr>
            <a:r>
              <a:rPr lang="en-US" baseline="0" dirty="0" smtClean="0"/>
              <a:t>Therefore, I decided to build a LSTM model, a kind of RNN, because it is well-suited to learn from experience to classify, process and predict time series when there are very long time lags of unknown size between important events.</a:t>
            </a:r>
          </a:p>
          <a:p>
            <a:pPr marL="158750" indent="0">
              <a:buNone/>
            </a:pPr>
            <a:endParaRPr lang="en-US" dirty="0"/>
          </a:p>
        </p:txBody>
      </p:sp>
    </p:spTree>
    <p:extLst>
      <p:ext uri="{BB962C8B-B14F-4D97-AF65-F5344CB8AC3E}">
        <p14:creationId xmlns:p14="http://schemas.microsoft.com/office/powerpoint/2010/main" val="2826727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2506cbdc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2506cbdc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About</a:t>
            </a:r>
            <a:r>
              <a:rPr lang="en-US" baseline="0" dirty="0" smtClean="0"/>
              <a:t> t</a:t>
            </a:r>
            <a:r>
              <a:rPr lang="en-US" dirty="0" smtClean="0"/>
              <a:t>he system architecture,</a:t>
            </a:r>
            <a:r>
              <a:rPr lang="en-US" baseline="0" dirty="0" smtClean="0"/>
              <a:t> it contains 3 parts.</a:t>
            </a:r>
          </a:p>
          <a:p>
            <a:pPr marL="0" lvl="0" indent="0" algn="l" rtl="0">
              <a:spcBef>
                <a:spcPts val="0"/>
              </a:spcBef>
              <a:spcAft>
                <a:spcPts val="0"/>
              </a:spcAft>
              <a:buNone/>
            </a:pPr>
            <a:r>
              <a:rPr lang="en-US" dirty="0" smtClean="0"/>
              <a:t>The first part</a:t>
            </a:r>
            <a:r>
              <a:rPr lang="en-US" baseline="0" dirty="0" smtClean="0"/>
              <a:t> is HAR model. At here, I built and trained the LSTM model on the server of Google Collab</a:t>
            </a:r>
            <a:r>
              <a:rPr lang="en-US" baseline="0" dirty="0" smtClean="0"/>
              <a:t>. After that, the model will be stored on smartphones in </a:t>
            </a:r>
            <a:r>
              <a:rPr lang="en-US" baseline="0" dirty="0" err="1" smtClean="0"/>
              <a:t>TensorFlow</a:t>
            </a:r>
            <a:r>
              <a:rPr lang="en-US" baseline="0" dirty="0" smtClean="0"/>
              <a:t> Lite format.</a:t>
            </a:r>
            <a:endParaRPr lang="en-US" baseline="0" dirty="0" smtClean="0"/>
          </a:p>
          <a:p>
            <a:pPr marL="0" lvl="0" indent="0" algn="l" rtl="0">
              <a:spcBef>
                <a:spcPts val="0"/>
              </a:spcBef>
              <a:spcAft>
                <a:spcPts val="0"/>
              </a:spcAft>
              <a:buNone/>
            </a:pPr>
            <a:r>
              <a:rPr lang="en-US" baseline="0" dirty="0" smtClean="0"/>
              <a:t>At </a:t>
            </a:r>
            <a:r>
              <a:rPr lang="en-US" baseline="0" dirty="0" smtClean="0"/>
              <a:t>the client, the application creates a service that is responsible for collecting sensor data, load the model and make predictions. The results will be updated to the screen and also saved to local storage of the smartphone.</a:t>
            </a:r>
          </a:p>
          <a:p>
            <a:pPr marL="0" lvl="0" indent="0" algn="l" rtl="0">
              <a:spcBef>
                <a:spcPts val="0"/>
              </a:spcBef>
              <a:spcAft>
                <a:spcPts val="0"/>
              </a:spcAft>
              <a:buNone/>
            </a:pPr>
            <a:r>
              <a:rPr lang="en-US" baseline="0" dirty="0" smtClean="0"/>
              <a:t>The last part of system is server site. It was implemented with some services of Google Firebase to carry out the authentication and save the account’s information.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2506cbdc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2506cbdc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With</a:t>
            </a:r>
            <a:r>
              <a:rPr lang="en-US" baseline="0" dirty="0" smtClean="0"/>
              <a:t> the mentioned solution approach, I developed a healthcare application with following main screens.</a:t>
            </a:r>
          </a:p>
          <a:p>
            <a:pPr marL="0" lvl="0" indent="0" algn="l" rtl="0">
              <a:spcBef>
                <a:spcPts val="0"/>
              </a:spcBef>
              <a:spcAft>
                <a:spcPts val="0"/>
              </a:spcAft>
              <a:buNone/>
            </a:pPr>
            <a:r>
              <a:rPr lang="en-US" baseline="0" dirty="0" smtClean="0"/>
              <a:t>Firstly, users can see their current activity that is displayed with a simple picture and their activities in whole day through a line chart in Home screen.</a:t>
            </a:r>
          </a:p>
          <a:p>
            <a:pPr marL="0" lvl="0" indent="0" algn="l" rtl="0">
              <a:spcBef>
                <a:spcPts val="0"/>
              </a:spcBef>
              <a:spcAft>
                <a:spcPts val="0"/>
              </a:spcAft>
              <a:buNone/>
            </a:pPr>
            <a:r>
              <a:rPr lang="en-US" dirty="0" smtClean="0"/>
              <a:t>Furthermore,</a:t>
            </a:r>
            <a:r>
              <a:rPr lang="en-US" baseline="0" dirty="0" smtClean="0"/>
              <a:t> they also can review their activities of previous days and months in Report Screen.</a:t>
            </a:r>
          </a:p>
          <a:p>
            <a:pPr marL="0" lvl="0" indent="0" algn="l" rtl="0">
              <a:spcBef>
                <a:spcPts val="0"/>
              </a:spcBef>
              <a:spcAft>
                <a:spcPts val="0"/>
              </a:spcAft>
              <a:buNone/>
            </a:pPr>
            <a:r>
              <a:rPr lang="en-US" dirty="0" smtClean="0"/>
              <a:t>Finally, the application</a:t>
            </a:r>
            <a:r>
              <a:rPr lang="en-US" baseline="0" dirty="0" smtClean="0"/>
              <a:t> will remind users do exercises if they sit or stand in a long time.</a:t>
            </a:r>
            <a:endParaRPr dirty="0"/>
          </a:p>
        </p:txBody>
      </p:sp>
    </p:spTree>
    <p:extLst>
      <p:ext uri="{BB962C8B-B14F-4D97-AF65-F5344CB8AC3E}">
        <p14:creationId xmlns:p14="http://schemas.microsoft.com/office/powerpoint/2010/main" val="3383396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2506cbdc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2506cbdc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So </a:t>
            </a:r>
            <a:r>
              <a:rPr lang="en-GB" sz="1100" b="0" i="0" u="none" strike="noStrike" cap="none" dirty="0" smtClean="0">
                <a:solidFill>
                  <a:srgbClr val="000000"/>
                </a:solidFill>
                <a:effectLst/>
                <a:latin typeface="Arial"/>
                <a:ea typeface="Arial"/>
                <a:cs typeface="Arial"/>
                <a:sym typeface="Arial"/>
              </a:rPr>
              <a:t>now, let’s </a:t>
            </a:r>
            <a:r>
              <a:rPr lang="en-GB" sz="1100" b="0" i="0" u="none" strike="noStrike" cap="none" dirty="0" smtClean="0">
                <a:solidFill>
                  <a:srgbClr val="000000"/>
                </a:solidFill>
                <a:effectLst/>
                <a:latin typeface="Arial"/>
                <a:ea typeface="Arial"/>
                <a:cs typeface="Arial"/>
                <a:sym typeface="Arial"/>
              </a:rPr>
              <a:t>move to the fourth section . It’s about my main contributions.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367b9c1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367b9c1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Before</a:t>
            </a:r>
            <a:r>
              <a:rPr lang="en-US" baseline="0" dirty="0" smtClean="0"/>
              <a:t> talking about my main </a:t>
            </a:r>
            <a:r>
              <a:rPr lang="en-US" baseline="0" dirty="0" smtClean="0"/>
              <a:t>contributions, </a:t>
            </a:r>
            <a:r>
              <a:rPr lang="en-US" baseline="0" dirty="0" smtClean="0"/>
              <a:t>I will make a conclusion of my thesis.</a:t>
            </a:r>
          </a:p>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My </a:t>
            </a:r>
            <a:r>
              <a:rPr lang="en-GB" sz="1100" b="0" i="0" u="none" strike="noStrike" cap="none" dirty="0" smtClean="0">
                <a:solidFill>
                  <a:srgbClr val="000000"/>
                </a:solidFill>
                <a:effectLst/>
                <a:latin typeface="Arial"/>
                <a:ea typeface="Arial"/>
                <a:cs typeface="Arial"/>
                <a:sym typeface="Arial"/>
              </a:rPr>
              <a:t>thesis has summarized the definition of the Human Activity Recognition</a:t>
            </a:r>
            <a:r>
              <a:rPr lang="en-GB" sz="1100" b="0" i="0" u="none" strike="noStrike" cap="none" baseline="0" dirty="0" smtClean="0">
                <a:solidFill>
                  <a:srgbClr val="000000"/>
                </a:solidFill>
                <a:effectLst/>
                <a:latin typeface="Arial"/>
                <a:ea typeface="Arial"/>
                <a:cs typeface="Arial"/>
                <a:sym typeface="Arial"/>
              </a:rPr>
              <a:t> problem, its approaches and built a LSTM model to solve </a:t>
            </a:r>
            <a:r>
              <a:rPr lang="en-GB" sz="1100" b="0" i="0" u="none" strike="noStrike" cap="none" baseline="0" dirty="0" smtClean="0">
                <a:solidFill>
                  <a:srgbClr val="000000"/>
                </a:solidFill>
                <a:effectLst/>
                <a:latin typeface="Arial"/>
                <a:ea typeface="Arial"/>
                <a:cs typeface="Arial"/>
                <a:sym typeface="Arial"/>
              </a:rPr>
              <a:t>it.</a:t>
            </a:r>
            <a:endParaRPr lang="en-GB"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GB" sz="1100" b="0" i="0" u="none" strike="noStrike" cap="none" baseline="0" dirty="0" smtClean="0">
                <a:solidFill>
                  <a:srgbClr val="000000"/>
                </a:solidFill>
                <a:effectLst/>
                <a:latin typeface="Arial"/>
                <a:ea typeface="Arial"/>
                <a:cs typeface="Arial"/>
                <a:sym typeface="Arial"/>
              </a:rPr>
              <a:t>In addition, </a:t>
            </a:r>
            <a:r>
              <a:rPr lang="en-GB" sz="1100" b="0" i="0" u="none" strike="noStrike" cap="none" baseline="0" dirty="0" smtClean="0">
                <a:solidFill>
                  <a:srgbClr val="000000"/>
                </a:solidFill>
                <a:effectLst/>
                <a:latin typeface="Arial"/>
                <a:ea typeface="Arial"/>
                <a:cs typeface="Arial"/>
                <a:sym typeface="Arial"/>
              </a:rPr>
              <a:t>it has </a:t>
            </a:r>
            <a:r>
              <a:rPr lang="en-GB" sz="1100" b="0" i="0" u="none" strike="noStrike" cap="none" baseline="0" dirty="0" smtClean="0">
                <a:solidFill>
                  <a:srgbClr val="000000"/>
                </a:solidFill>
                <a:effectLst/>
                <a:latin typeface="Arial"/>
                <a:ea typeface="Arial"/>
                <a:cs typeface="Arial"/>
                <a:sym typeface="Arial"/>
              </a:rPr>
              <a:t>also summarized models and </a:t>
            </a:r>
            <a:r>
              <a:rPr lang="en-GB" sz="1100" b="0" i="0" u="none" strike="noStrike" cap="none" baseline="0" dirty="0" smtClean="0">
                <a:solidFill>
                  <a:srgbClr val="000000"/>
                </a:solidFill>
                <a:effectLst/>
                <a:latin typeface="Arial"/>
                <a:ea typeface="Arial"/>
                <a:cs typeface="Arial"/>
                <a:sym typeface="Arial"/>
              </a:rPr>
              <a:t>support technologies </a:t>
            </a:r>
            <a:r>
              <a:rPr lang="en-GB" sz="1100" b="0" i="0" u="none" strike="noStrike" cap="none" baseline="0" dirty="0" smtClean="0">
                <a:solidFill>
                  <a:srgbClr val="000000"/>
                </a:solidFill>
                <a:effectLst/>
                <a:latin typeface="Arial"/>
                <a:ea typeface="Arial"/>
                <a:cs typeface="Arial"/>
                <a:sym typeface="Arial"/>
              </a:rPr>
              <a:t>for implementing ML techniques on mobile.</a:t>
            </a:r>
          </a:p>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Finally, the products of my thesis are an </a:t>
            </a:r>
            <a:r>
              <a:rPr lang="en-GB" sz="1100" b="0" i="0" u="none" strike="noStrike" cap="none" dirty="0" smtClean="0">
                <a:solidFill>
                  <a:srgbClr val="000000"/>
                </a:solidFill>
                <a:effectLst/>
                <a:latin typeface="Arial"/>
                <a:ea typeface="Arial"/>
                <a:cs typeface="Arial"/>
                <a:sym typeface="Arial"/>
              </a:rPr>
              <a:t>Android </a:t>
            </a:r>
            <a:r>
              <a:rPr lang="en-GB" sz="1100" b="0" i="0" u="none" strike="noStrike" cap="none" dirty="0" smtClean="0">
                <a:solidFill>
                  <a:srgbClr val="000000"/>
                </a:solidFill>
                <a:effectLst/>
                <a:latin typeface="Arial"/>
                <a:ea typeface="Arial"/>
                <a:cs typeface="Arial"/>
                <a:sym typeface="Arial"/>
              </a:rPr>
              <a:t>module that helps </a:t>
            </a:r>
            <a:r>
              <a:rPr lang="en-GB" sz="1100" b="0" i="0" u="none" strike="noStrike" cap="none" dirty="0" smtClean="0">
                <a:solidFill>
                  <a:srgbClr val="000000"/>
                </a:solidFill>
                <a:effectLst/>
                <a:latin typeface="Arial"/>
                <a:ea typeface="Arial"/>
                <a:cs typeface="Arial"/>
                <a:sym typeface="Arial"/>
              </a:rPr>
              <a:t>developers </a:t>
            </a:r>
            <a:r>
              <a:rPr lang="en-GB" sz="1100" b="0" i="0" u="none" strike="noStrike" cap="none" dirty="0" smtClean="0">
                <a:solidFill>
                  <a:srgbClr val="000000"/>
                </a:solidFill>
                <a:effectLst/>
                <a:latin typeface="Arial"/>
                <a:ea typeface="Arial"/>
                <a:cs typeface="Arial"/>
                <a:sym typeface="Arial"/>
              </a:rPr>
              <a:t>implement human activity recognition </a:t>
            </a:r>
            <a:r>
              <a:rPr lang="en-GB" sz="1100" b="0" i="0" u="none" strike="noStrike" cap="none" dirty="0" smtClean="0">
                <a:solidFill>
                  <a:srgbClr val="000000"/>
                </a:solidFill>
                <a:effectLst/>
                <a:latin typeface="Arial"/>
                <a:ea typeface="Arial"/>
                <a:cs typeface="Arial"/>
                <a:sym typeface="Arial"/>
              </a:rPr>
              <a:t>feature </a:t>
            </a:r>
            <a:r>
              <a:rPr lang="en-GB" sz="1100" b="0" i="0" u="none" strike="noStrike" cap="none" dirty="0" smtClean="0">
                <a:solidFill>
                  <a:srgbClr val="000000"/>
                </a:solidFill>
                <a:effectLst/>
                <a:latin typeface="Arial"/>
                <a:ea typeface="Arial"/>
                <a:cs typeface="Arial"/>
                <a:sym typeface="Arial"/>
              </a:rPr>
              <a:t>and a healthcare application that provides users the ability of monitoring their </a:t>
            </a:r>
            <a:r>
              <a:rPr lang="en-GB" sz="1100" b="0" i="0" u="none" strike="noStrike" cap="none" dirty="0" smtClean="0">
                <a:solidFill>
                  <a:srgbClr val="000000"/>
                </a:solidFill>
                <a:effectLst/>
                <a:latin typeface="Arial"/>
                <a:ea typeface="Arial"/>
                <a:cs typeface="Arial"/>
                <a:sym typeface="Arial"/>
              </a:rPr>
              <a:t>daily </a:t>
            </a:r>
            <a:r>
              <a:rPr lang="en-GB" sz="1100" b="0" i="0" u="none" strike="noStrike" cap="none" dirty="0" smtClean="0">
                <a:solidFill>
                  <a:srgbClr val="000000"/>
                </a:solidFill>
                <a:effectLst/>
                <a:latin typeface="Arial"/>
                <a:ea typeface="Arial"/>
                <a:cs typeface="Arial"/>
                <a:sym typeface="Arial"/>
              </a:rPr>
              <a:t>activities and health status and reminds users to do exercises when needed.</a:t>
            </a:r>
          </a:p>
          <a:p>
            <a:pPr marL="0" lvl="0" indent="0" algn="l" rtl="0">
              <a:spcBef>
                <a:spcPts val="0"/>
              </a:spcBef>
              <a:spcAft>
                <a:spcPts val="0"/>
              </a:spcAft>
              <a:buNone/>
            </a:pPr>
            <a:endParaRPr lang="en-GB"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en-GB" sz="1100" b="0" i="0" u="none" strike="noStrike" cap="none" dirty="0" smtClean="0">
                <a:solidFill>
                  <a:srgbClr val="000000"/>
                </a:solidFill>
                <a:effectLst/>
                <a:latin typeface="Arial"/>
                <a:cs typeface="Arial"/>
                <a:sym typeface="Arial"/>
              </a:rPr>
              <a:t>Among</a:t>
            </a:r>
            <a:r>
              <a:rPr lang="en-GB" sz="1100" b="0" i="0" u="none" strike="noStrike" cap="none" baseline="0" dirty="0" smtClean="0">
                <a:solidFill>
                  <a:srgbClr val="000000"/>
                </a:solidFill>
                <a:effectLst/>
                <a:latin typeface="Arial"/>
                <a:cs typeface="Arial"/>
                <a:sym typeface="Arial"/>
              </a:rPr>
              <a:t> the results of my graduation thesis, my main contributions are “build a </a:t>
            </a:r>
            <a:r>
              <a:rPr lang="en-GB" sz="1100" b="0" i="0" u="none" strike="noStrike" cap="none" baseline="0" dirty="0" smtClean="0">
                <a:solidFill>
                  <a:srgbClr val="000000"/>
                </a:solidFill>
                <a:effectLst/>
                <a:latin typeface="Arial"/>
                <a:cs typeface="Arial"/>
                <a:sym typeface="Arial"/>
              </a:rPr>
              <a:t>ML </a:t>
            </a:r>
            <a:r>
              <a:rPr lang="en-GB" sz="1100" b="0" i="0" u="none" strike="noStrike" cap="none" baseline="0" dirty="0" smtClean="0">
                <a:solidFill>
                  <a:srgbClr val="000000"/>
                </a:solidFill>
                <a:effectLst/>
                <a:latin typeface="Arial"/>
                <a:cs typeface="Arial"/>
                <a:sym typeface="Arial"/>
              </a:rPr>
              <a:t>model to solve HAR problem” and “publish a module for recognizing human activity”.</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367b9c19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367b9c19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Because</a:t>
            </a:r>
            <a:r>
              <a:rPr lang="en-US" baseline="0" dirty="0" smtClean="0"/>
              <a:t> the limitations of the graduation thesis, I didn’t try to find out a new method to solve the HAR problem or improve the performance of the researched models.</a:t>
            </a:r>
          </a:p>
          <a:p>
            <a:pPr marL="0" lvl="0" indent="0" algn="l" rtl="0">
              <a:spcBef>
                <a:spcPts val="0"/>
              </a:spcBef>
              <a:spcAft>
                <a:spcPts val="0"/>
              </a:spcAft>
              <a:buNone/>
            </a:pPr>
            <a:r>
              <a:rPr lang="en-US" baseline="0" dirty="0" smtClean="0"/>
              <a:t>I just tried to build and train a LSTM model, which has been used in the recent researches about </a:t>
            </a:r>
            <a:r>
              <a:rPr lang="en-US" baseline="0" dirty="0" smtClean="0"/>
              <a:t>this problem</a:t>
            </a:r>
            <a:r>
              <a:rPr lang="en-US" baseline="0" dirty="0" smtClean="0"/>
              <a: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dataset I used is the “Sensors activity dataset” published by </a:t>
            </a:r>
            <a:r>
              <a:rPr lang="en-US" baseline="0" dirty="0" err="1" smtClean="0"/>
              <a:t>Shoaib</a:t>
            </a:r>
            <a:r>
              <a:rPr lang="en-US" baseline="0" dirty="0" smtClean="0"/>
              <a:t> in the website of </a:t>
            </a:r>
            <a:r>
              <a:rPr lang="en-US" baseline="0" dirty="0" err="1" smtClean="0"/>
              <a:t>Twente</a:t>
            </a:r>
            <a:r>
              <a:rPr lang="en-US" baseline="0" dirty="0" smtClean="0"/>
              <a:t> University. It contains sensor data of wearable devices on 5 positions of human body when the participant performs 7 physical activities including Biking, Walking, Walking upstairs, Walking downstairs, Jogging, Standing and Sitting. In my case, I only used the data of smartphones on left and right jean’s pockets.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a:t>
            </a:r>
            <a:r>
              <a:rPr lang="en-US" baseline="0" dirty="0" smtClean="0"/>
              <a:t>model </a:t>
            </a:r>
            <a:r>
              <a:rPr lang="en-US" baseline="0" dirty="0" smtClean="0"/>
              <a:t>simply contains 3 layers. The first layer is a LSTM layer. After that is a Flatten layer and the last one is a Dense layer with </a:t>
            </a:r>
            <a:r>
              <a:rPr lang="en-US" baseline="0" dirty="0" err="1" smtClean="0"/>
              <a:t>Softmax</a:t>
            </a:r>
            <a:r>
              <a:rPr lang="en-US" baseline="0" dirty="0" smtClean="0"/>
              <a:t> activation function in order to output the probability of activities.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367b9c19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e367b9c19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After training with</a:t>
            </a:r>
            <a:r>
              <a:rPr lang="en-US" baseline="0" dirty="0" smtClean="0"/>
              <a:t> the dataset, I have got a model having a quite high accuracy with this dataset.</a:t>
            </a:r>
          </a:p>
          <a:p>
            <a:pPr marL="0" lvl="0" indent="0" algn="l" rtl="0">
              <a:spcBef>
                <a:spcPts val="0"/>
              </a:spcBef>
              <a:spcAft>
                <a:spcPts val="0"/>
              </a:spcAft>
              <a:buNone/>
            </a:pPr>
            <a:r>
              <a:rPr lang="en-US" baseline="0" dirty="0" smtClean="0"/>
              <a:t>The average accuracy of 10 training times is approximate 94 percent.</a:t>
            </a:r>
          </a:p>
          <a:p>
            <a:pPr marL="0" lvl="0" indent="0" algn="l" rtl="0">
              <a:spcBef>
                <a:spcPts val="0"/>
              </a:spcBef>
              <a:spcAft>
                <a:spcPts val="0"/>
              </a:spcAft>
              <a:buNone/>
            </a:pPr>
            <a:r>
              <a:rPr lang="en-US" baseline="0" dirty="0" smtClean="0"/>
              <a:t>When I see the confusion matrix of my model when it is evaluated with the testing dataset, I realized that this model often make mistakes when distinguishing among walking, walking upstairs and walking downstairs.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dirty="0" smtClean="0"/>
              <a:t>After that, I tested my model with a practice exam.</a:t>
            </a:r>
            <a:r>
              <a:rPr lang="en-US" baseline="0" dirty="0" smtClean="0"/>
              <a:t> I developed a simple feature on my application that recognizes user’s activity and speaks out this </a:t>
            </a:r>
            <a:r>
              <a:rPr lang="en-US" baseline="0" dirty="0" smtClean="0"/>
              <a:t>activity. After that I </a:t>
            </a:r>
            <a:r>
              <a:rPr lang="en-US" baseline="0" dirty="0" smtClean="0"/>
              <a:t>left my smartphone on the left jean’s pocket and performed each of 6 activities shown in Table 5.1 20 times. The accuracy got from this exam is 87.5 percent and the drawback of the model also </a:t>
            </a:r>
            <a:r>
              <a:rPr lang="en-US" baseline="0" dirty="0" smtClean="0"/>
              <a:t>happened.</a:t>
            </a:r>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2506cbdcd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e2506cbdc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After </a:t>
            </a:r>
            <a:r>
              <a:rPr lang="en-US" baseline="0" dirty="0" smtClean="0"/>
              <a:t>building </a:t>
            </a:r>
            <a:r>
              <a:rPr lang="en-US" baseline="0" dirty="0" smtClean="0"/>
              <a:t>and training a LSTM model, I found a problem that I might need to reuse the feature of recognizing human activity in my other projects in the future or someone might request me to help them implement this feature in their project.</a:t>
            </a:r>
          </a:p>
          <a:p>
            <a:pPr marL="0" lvl="0" indent="0" algn="l" rtl="0">
              <a:spcBef>
                <a:spcPts val="0"/>
              </a:spcBef>
              <a:spcAft>
                <a:spcPts val="0"/>
              </a:spcAft>
              <a:buNone/>
            </a:pPr>
            <a:r>
              <a:rPr lang="en-US" baseline="0" dirty="0" smtClean="0"/>
              <a:t>Therefore, I decided to build and publish a module for recognizing human activity. This module supports developers reformatting sensor data, storing, loading and calling the LSTM model to make predictions.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e2506cbd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e2506cbd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 the last</a:t>
            </a:r>
            <a:r>
              <a:rPr lang="en-US" baseline="0" dirty="0" smtClean="0"/>
              <a:t> section, I will tell about the future work of my graduation thesis.</a:t>
            </a:r>
          </a:p>
          <a:p>
            <a:pPr marL="0" lvl="0" indent="0" algn="l" rtl="0">
              <a:spcBef>
                <a:spcPts val="0"/>
              </a:spcBef>
              <a:spcAft>
                <a:spcPts val="0"/>
              </a:spcAft>
              <a:buNone/>
            </a:pPr>
            <a:r>
              <a:rPr lang="en-US" dirty="0" smtClean="0"/>
              <a:t>Firstly, </a:t>
            </a:r>
            <a:r>
              <a:rPr lang="en-US" baseline="0" dirty="0" smtClean="0"/>
              <a:t>the </a:t>
            </a:r>
            <a:r>
              <a:rPr lang="en-US" baseline="0" dirty="0" smtClean="0"/>
              <a:t>model has some drawbacks like </a:t>
            </a:r>
          </a:p>
          <a:p>
            <a:pPr marL="171450" lvl="0" indent="-171450" algn="l" rtl="0">
              <a:spcBef>
                <a:spcPts val="0"/>
              </a:spcBef>
              <a:spcAft>
                <a:spcPts val="0"/>
              </a:spcAft>
              <a:buFontTx/>
              <a:buChar char="-"/>
            </a:pPr>
            <a:r>
              <a:rPr lang="en-US" baseline="0" dirty="0" smtClean="0"/>
              <a:t>Often make mistakes when recognizing walking, upstairs and downstairs activities.</a:t>
            </a:r>
          </a:p>
          <a:p>
            <a:pPr marL="171450" lvl="0" indent="-171450" algn="l" rtl="0">
              <a:spcBef>
                <a:spcPts val="0"/>
              </a:spcBef>
              <a:spcAft>
                <a:spcPts val="0"/>
              </a:spcAft>
              <a:buFontTx/>
              <a:buChar char="-"/>
            </a:pPr>
            <a:r>
              <a:rPr lang="en-US" baseline="0" dirty="0" smtClean="0"/>
              <a:t>Require the smartphone to be put on the right </a:t>
            </a:r>
            <a:r>
              <a:rPr lang="en-US" baseline="0" dirty="0" smtClean="0"/>
              <a:t>direction.</a:t>
            </a:r>
            <a:endParaRPr lang="en-US" baseline="0" dirty="0" smtClean="0"/>
          </a:p>
          <a:p>
            <a:pPr marL="0" lvl="0" indent="0" algn="l" rtl="0">
              <a:spcBef>
                <a:spcPts val="0"/>
              </a:spcBef>
              <a:spcAft>
                <a:spcPts val="0"/>
              </a:spcAft>
              <a:buFontTx/>
              <a:buNone/>
            </a:pPr>
            <a:r>
              <a:rPr lang="en-US" baseline="0" dirty="0" smtClean="0"/>
              <a:t>So I want to improve the accuracy of this model and also make it be able to recognize other activities of user in daily life.</a:t>
            </a:r>
          </a:p>
          <a:p>
            <a:pPr marL="0" lvl="0" indent="0" algn="l" rtl="0">
              <a:spcBef>
                <a:spcPts val="0"/>
              </a:spcBef>
              <a:spcAft>
                <a:spcPts val="0"/>
              </a:spcAft>
              <a:buFontTx/>
              <a:buNone/>
            </a:pPr>
            <a:endParaRPr lang="en-US" baseline="0" dirty="0" smtClean="0"/>
          </a:p>
          <a:p>
            <a:pPr marL="0" lvl="0" indent="0" algn="l" rtl="0">
              <a:spcBef>
                <a:spcPts val="0"/>
              </a:spcBef>
              <a:spcAft>
                <a:spcPts val="0"/>
              </a:spcAft>
              <a:buFontTx/>
              <a:buNone/>
            </a:pPr>
            <a:r>
              <a:rPr lang="en-US" baseline="0" dirty="0" smtClean="0"/>
              <a:t>Secondly, because my healthcare application has not be completed, I need to finish incomplete features such as family feature, add more exercise tutorials and </a:t>
            </a:r>
            <a:r>
              <a:rPr lang="en-US" baseline="0" dirty="0" smtClean="0"/>
              <a:t>advice.</a:t>
            </a:r>
            <a:endParaRPr lang="en-US" baseline="0" dirty="0" smtClean="0"/>
          </a:p>
          <a:p>
            <a:pPr marL="0" lvl="0" indent="0" algn="l" rtl="0">
              <a:spcBef>
                <a:spcPts val="0"/>
              </a:spcBef>
              <a:spcAft>
                <a:spcPts val="0"/>
              </a:spcAft>
              <a:buFontTx/>
              <a:buNone/>
            </a:pPr>
            <a:r>
              <a:rPr lang="en-US" baseline="0" dirty="0" smtClean="0"/>
              <a:t>Finally, I would like to improve the service of my application so that it consumes less power and the user interface to be user-friendly.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GB" sz="1100" b="0" i="0" u="none" strike="noStrike" cap="none" dirty="0" smtClean="0">
                <a:solidFill>
                  <a:srgbClr val="000000"/>
                </a:solidFill>
                <a:effectLst/>
                <a:latin typeface="Arial"/>
                <a:ea typeface="Arial"/>
                <a:cs typeface="Arial"/>
                <a:sym typeface="Arial"/>
              </a:rPr>
              <a:t>My presentation have five sections including Context</a:t>
            </a:r>
            <a:r>
              <a:rPr lang="en-GB" sz="1100" b="0" i="0" u="none" strike="noStrike" cap="none" baseline="0" dirty="0" smtClean="0">
                <a:solidFill>
                  <a:srgbClr val="000000"/>
                </a:solidFill>
                <a:effectLst/>
                <a:latin typeface="Arial"/>
                <a:ea typeface="Arial"/>
                <a:cs typeface="Arial"/>
                <a:sym typeface="Arial"/>
              </a:rPr>
              <a:t> &amp; Motivation</a:t>
            </a:r>
            <a:r>
              <a:rPr lang="en-GB" sz="1100" b="0" i="0" u="none" strike="noStrike" cap="none" dirty="0" smtClean="0">
                <a:solidFill>
                  <a:srgbClr val="000000"/>
                </a:solidFill>
                <a:effectLst/>
                <a:latin typeface="Arial"/>
                <a:ea typeface="Arial"/>
                <a:cs typeface="Arial"/>
                <a:sym typeface="Arial"/>
              </a:rPr>
              <a:t>, Objectives, Solution Approach, Main Contributions</a:t>
            </a:r>
            <a:r>
              <a:rPr lang="en-GB" sz="1100" b="0" i="0" u="none" strike="noStrike" cap="none" baseline="0" dirty="0" smtClean="0">
                <a:solidFill>
                  <a:srgbClr val="000000"/>
                </a:solidFill>
                <a:effectLst/>
                <a:latin typeface="Arial"/>
                <a:ea typeface="Arial"/>
                <a:cs typeface="Arial"/>
                <a:sym typeface="Arial"/>
              </a:rPr>
              <a:t> a</a:t>
            </a:r>
            <a:r>
              <a:rPr lang="en-GB" sz="1100" b="0" i="0" u="none" strike="noStrike" cap="none" dirty="0" smtClean="0">
                <a:solidFill>
                  <a:srgbClr val="000000"/>
                </a:solidFill>
                <a:effectLst/>
                <a:latin typeface="Arial"/>
                <a:ea typeface="Arial"/>
                <a:cs typeface="Arial"/>
                <a:sym typeface="Arial"/>
              </a:rPr>
              <a:t>nd the last one is </a:t>
            </a:r>
            <a:r>
              <a:rPr lang="en-GB" sz="1100" b="0" i="0" u="none" strike="noStrike" cap="none" dirty="0" smtClean="0">
                <a:solidFill>
                  <a:srgbClr val="000000"/>
                </a:solidFill>
                <a:effectLst/>
                <a:latin typeface="Arial"/>
                <a:ea typeface="Arial"/>
                <a:cs typeface="Arial"/>
                <a:sym typeface="Arial"/>
              </a:rPr>
              <a:t>Future </a:t>
            </a:r>
            <a:r>
              <a:rPr lang="en-GB" sz="1100" b="0" i="0" u="none" strike="noStrike" cap="none" dirty="0" smtClean="0">
                <a:solidFill>
                  <a:srgbClr val="000000"/>
                </a:solidFill>
                <a:effectLst/>
                <a:latin typeface="Arial"/>
                <a:ea typeface="Arial"/>
                <a:cs typeface="Arial"/>
                <a:sym typeface="Arial"/>
              </a:rPr>
              <a:t>works</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gn="l" rtl="0">
              <a:spcBef>
                <a:spcPts val="0"/>
              </a:spcBef>
              <a:spcAft>
                <a:spcPts val="0"/>
              </a:spcAft>
            </a:pPr>
            <a:r>
              <a:rPr lang="en-GB" sz="1100" b="0" i="0" u="none" strike="noStrike" cap="none" dirty="0" smtClean="0">
                <a:solidFill>
                  <a:srgbClr val="000000"/>
                </a:solidFill>
                <a:effectLst/>
                <a:latin typeface="Arial"/>
                <a:ea typeface="Arial"/>
                <a:cs typeface="Arial"/>
                <a:sym typeface="Arial"/>
              </a:rPr>
              <a:t>This is the end of the presentation on my graduation thesis.</a:t>
            </a:r>
          </a:p>
          <a:p>
            <a:pPr marL="171450" lvl="0" indent="-171450" algn="l" rtl="0">
              <a:spcBef>
                <a:spcPts val="0"/>
              </a:spcBef>
              <a:spcAft>
                <a:spcPts val="0"/>
              </a:spcAft>
            </a:pPr>
            <a:r>
              <a:rPr lang="en-GB" sz="1100" b="0" i="0" u="none" strike="noStrike" cap="none" dirty="0" smtClean="0">
                <a:solidFill>
                  <a:srgbClr val="000000"/>
                </a:solidFill>
                <a:effectLst/>
                <a:latin typeface="Arial"/>
                <a:ea typeface="Arial"/>
                <a:cs typeface="Arial"/>
                <a:sym typeface="Arial"/>
              </a:rPr>
              <a:t>I send my deepest gratitude to </a:t>
            </a:r>
            <a:r>
              <a:rPr lang="en-GB" sz="1100" b="0" i="0" u="none" strike="noStrike" cap="none" dirty="0" err="1" smtClean="0">
                <a:solidFill>
                  <a:srgbClr val="000000"/>
                </a:solidFill>
                <a:effectLst/>
                <a:latin typeface="Arial"/>
                <a:ea typeface="Arial"/>
                <a:cs typeface="Arial"/>
                <a:sym typeface="Arial"/>
              </a:rPr>
              <a:t>Dr.</a:t>
            </a:r>
            <a:r>
              <a:rPr lang="en-GB" sz="1100" b="0" i="0" u="none" strike="noStrike" cap="none" dirty="0" smtClean="0">
                <a:solidFill>
                  <a:srgbClr val="000000"/>
                </a:solidFill>
                <a:effectLst/>
                <a:latin typeface="Arial"/>
                <a:ea typeface="Arial"/>
                <a:cs typeface="Arial"/>
                <a:sym typeface="Arial"/>
              </a:rPr>
              <a:t> Cao </a:t>
            </a:r>
            <a:r>
              <a:rPr lang="en-GB" sz="1100" b="0" i="0" u="none" strike="noStrike" cap="none" dirty="0" err="1" smtClean="0">
                <a:solidFill>
                  <a:srgbClr val="000000"/>
                </a:solidFill>
                <a:effectLst/>
                <a:latin typeface="Arial"/>
                <a:ea typeface="Arial"/>
                <a:cs typeface="Arial"/>
                <a:sym typeface="Arial"/>
              </a:rPr>
              <a:t>Tuấn</a:t>
            </a:r>
            <a:r>
              <a:rPr lang="en-GB" sz="1100" b="0" i="0" u="none" strike="noStrike" cap="none" baseline="0" dirty="0" smtClean="0">
                <a:solidFill>
                  <a:srgbClr val="000000"/>
                </a:solidFill>
                <a:effectLst/>
                <a:latin typeface="Arial"/>
                <a:ea typeface="Arial"/>
                <a:cs typeface="Arial"/>
                <a:sym typeface="Arial"/>
              </a:rPr>
              <a:t> Dũng</a:t>
            </a:r>
            <a:r>
              <a:rPr lang="en-GB" sz="1100" b="0" i="0" u="none" strike="noStrike" cap="none" dirty="0" smtClean="0">
                <a:solidFill>
                  <a:srgbClr val="000000"/>
                </a:solidFill>
                <a:effectLst/>
                <a:latin typeface="Arial"/>
                <a:ea typeface="Arial"/>
                <a:cs typeface="Arial"/>
                <a:sym typeface="Arial"/>
              </a:rPr>
              <a:t> for his tremendous help on the finishing of my thesis.</a:t>
            </a:r>
          </a:p>
          <a:p>
            <a:pPr marL="171450" lvl="0" indent="-171450" algn="l" rtl="0">
              <a:spcBef>
                <a:spcPts val="0"/>
              </a:spcBef>
              <a:spcAft>
                <a:spcPts val="0"/>
              </a:spcAft>
            </a:pPr>
            <a:r>
              <a:rPr lang="en-GB" sz="1100" b="0" i="0" u="none" strike="noStrike" cap="none" dirty="0" smtClean="0">
                <a:solidFill>
                  <a:srgbClr val="000000"/>
                </a:solidFill>
                <a:effectLst/>
                <a:latin typeface="Arial"/>
                <a:ea typeface="Arial"/>
                <a:cs typeface="Arial"/>
                <a:sym typeface="Arial"/>
              </a:rPr>
              <a:t>Despite giving my all for this, because of my limited knowledge, I am sure that my thesis is yet to be without shortcomings. I would love to receive comments from teachers and fellow students to further perfect my graduation thesis.</a:t>
            </a:r>
          </a:p>
          <a:p>
            <a:pPr marL="171450" lvl="0" indent="-171450" algn="l" rtl="0">
              <a:spcBef>
                <a:spcPts val="0"/>
              </a:spcBef>
              <a:spcAft>
                <a:spcPts val="0"/>
              </a:spcAft>
            </a:pPr>
            <a:r>
              <a:rPr lang="en-GB" sz="1100" b="0" i="0" u="none" strike="noStrike" cap="none" dirty="0" smtClean="0">
                <a:solidFill>
                  <a:srgbClr val="000000"/>
                </a:solidFill>
                <a:effectLst/>
                <a:latin typeface="Arial"/>
                <a:ea typeface="Arial"/>
                <a:cs typeface="Arial"/>
                <a:sym typeface="Arial"/>
              </a:rPr>
              <a:t>Thank you.</a:t>
            </a:r>
            <a:endParaRPr lang="en-GB" dirty="0" smtClean="0"/>
          </a:p>
        </p:txBody>
      </p:sp>
    </p:spTree>
    <p:extLst>
      <p:ext uri="{BB962C8B-B14F-4D97-AF65-F5344CB8AC3E}">
        <p14:creationId xmlns:p14="http://schemas.microsoft.com/office/powerpoint/2010/main" val="1479837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2506cbdc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2506cbdc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There </a:t>
            </a:r>
            <a:r>
              <a:rPr lang="en-US" baseline="0" dirty="0" smtClean="0"/>
              <a:t>are four ways that I can use to store a machine learning model directly on mobile and use it to make predictions.</a:t>
            </a:r>
          </a:p>
          <a:p>
            <a:pPr marL="171450" lvl="0" indent="-171450" algn="l" rtl="0">
              <a:spcBef>
                <a:spcPts val="0"/>
              </a:spcBef>
              <a:spcAft>
                <a:spcPts val="0"/>
              </a:spcAft>
              <a:buFontTx/>
              <a:buChar char="-"/>
            </a:pPr>
            <a:r>
              <a:rPr lang="en-US" baseline="0" dirty="0" smtClean="0"/>
              <a:t>The first way is to freeze graph model with its checkpoints and hyper-parameters. However, this way is not usually used at present.</a:t>
            </a:r>
            <a:endParaRPr lang="en-US" baseline="0" dirty="0"/>
          </a:p>
          <a:p>
            <a:pPr marL="171450" lvl="0" indent="-171450" algn="l" rtl="0">
              <a:spcBef>
                <a:spcPts val="0"/>
              </a:spcBef>
              <a:spcAft>
                <a:spcPts val="0"/>
              </a:spcAft>
              <a:buFontTx/>
              <a:buChar char="-"/>
            </a:pPr>
            <a:r>
              <a:rPr lang="en-US" baseline="0" dirty="0" smtClean="0"/>
              <a:t>The </a:t>
            </a:r>
            <a:r>
              <a:rPr lang="en-US" baseline="0" dirty="0" smtClean="0"/>
              <a:t>second </a:t>
            </a:r>
            <a:r>
              <a:rPr lang="en-US" baseline="0" dirty="0" smtClean="0"/>
              <a:t>way is to use the </a:t>
            </a:r>
            <a:r>
              <a:rPr lang="en-US" baseline="0" dirty="0" err="1" smtClean="0"/>
              <a:t>TensorFlow</a:t>
            </a:r>
            <a:r>
              <a:rPr lang="en-US" baseline="0" dirty="0" smtClean="0"/>
              <a:t> </a:t>
            </a:r>
            <a:r>
              <a:rPr lang="en-US" baseline="0" dirty="0" err="1" smtClean="0"/>
              <a:t>Js</a:t>
            </a:r>
            <a:r>
              <a:rPr lang="en-US" baseline="0" dirty="0" smtClean="0"/>
              <a:t> library for React Native.</a:t>
            </a:r>
          </a:p>
          <a:p>
            <a:pPr marL="171450" lvl="0" indent="-171450" algn="l" rtl="0">
              <a:spcBef>
                <a:spcPts val="0"/>
              </a:spcBef>
              <a:spcAft>
                <a:spcPts val="0"/>
              </a:spcAft>
              <a:buFontTx/>
              <a:buChar char="-"/>
            </a:pPr>
            <a:r>
              <a:rPr lang="en-US" baseline="0" dirty="0" smtClean="0"/>
              <a:t>The </a:t>
            </a:r>
            <a:r>
              <a:rPr lang="en-US" baseline="0" dirty="0" smtClean="0"/>
              <a:t>next </a:t>
            </a:r>
            <a:r>
              <a:rPr lang="en-US" baseline="0" dirty="0" smtClean="0"/>
              <a:t>way is to use the </a:t>
            </a:r>
            <a:r>
              <a:rPr lang="en-US" baseline="0" dirty="0" err="1" smtClean="0"/>
              <a:t>TensorFlow</a:t>
            </a:r>
            <a:r>
              <a:rPr lang="en-US" baseline="0" dirty="0" smtClean="0"/>
              <a:t> Lite </a:t>
            </a:r>
            <a:r>
              <a:rPr lang="en-US" baseline="0" dirty="0" smtClean="0"/>
              <a:t>framework.</a:t>
            </a:r>
            <a:endParaRPr lang="en-US" baseline="0" dirty="0" smtClean="0"/>
          </a:p>
          <a:p>
            <a:pPr marL="171450" lvl="0" indent="-171450" algn="l" rtl="0">
              <a:spcBef>
                <a:spcPts val="0"/>
              </a:spcBef>
              <a:spcAft>
                <a:spcPts val="0"/>
              </a:spcAft>
              <a:buFontTx/>
              <a:buChar char="-"/>
            </a:pPr>
            <a:r>
              <a:rPr lang="en-US" baseline="0" dirty="0" smtClean="0"/>
              <a:t>The last one is to use Firebase ML Kit. This ML Kit provides many pre-trained models and APIs to use them. It also supports developers implementing a custom model with </a:t>
            </a:r>
            <a:r>
              <a:rPr lang="en-US" baseline="0" dirty="0" err="1" smtClean="0"/>
              <a:t>TensorFlow</a:t>
            </a:r>
            <a:r>
              <a:rPr lang="en-US" baseline="0" dirty="0" smtClean="0"/>
              <a:t> Lite.</a:t>
            </a:r>
          </a:p>
          <a:p>
            <a:pPr marL="171450" lvl="0" indent="-171450" algn="l" rtl="0">
              <a:spcBef>
                <a:spcPts val="0"/>
              </a:spcBef>
              <a:spcAft>
                <a:spcPts val="0"/>
              </a:spcAft>
              <a:buFontTx/>
              <a:buChar char="-"/>
            </a:pPr>
            <a:endParaRPr lang="en-US" baseline="0" dirty="0" smtClean="0"/>
          </a:p>
          <a:p>
            <a:pPr marL="0" lvl="0" indent="0" algn="l" rtl="0">
              <a:spcBef>
                <a:spcPts val="0"/>
              </a:spcBef>
              <a:spcAft>
                <a:spcPts val="0"/>
              </a:spcAft>
              <a:buFontTx/>
              <a:buNone/>
            </a:pPr>
            <a:r>
              <a:rPr lang="en-US" baseline="0" dirty="0" smtClean="0">
                <a:sym typeface="Wingdings" panose="05000000000000000000" pitchFamily="2" charset="2"/>
              </a:rPr>
              <a:t> I decided to use </a:t>
            </a:r>
            <a:r>
              <a:rPr lang="en-US" baseline="0" dirty="0" err="1" smtClean="0">
                <a:sym typeface="Wingdings" panose="05000000000000000000" pitchFamily="2" charset="2"/>
              </a:rPr>
              <a:t>TensorFLow</a:t>
            </a:r>
            <a:r>
              <a:rPr lang="en-US" baseline="0" dirty="0" smtClean="0">
                <a:sym typeface="Wingdings" panose="05000000000000000000" pitchFamily="2" charset="2"/>
              </a:rPr>
              <a:t> Lite because it is quite simple to implement.</a:t>
            </a:r>
            <a:endParaRPr lang="en-US" baseline="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smtClean="0"/>
              <a:t>In order to solve HAR problem with this approach, traditional models were built by machine learning approaches from extracting features to classifying and prediction activity patterns, in which Hidden Markov Model and Support Vector Machine are always more popular previously.</a:t>
            </a:r>
          </a:p>
          <a:p>
            <a:endParaRPr lang="en-US" dirty="0"/>
          </a:p>
        </p:txBody>
      </p:sp>
    </p:spTree>
    <p:extLst>
      <p:ext uri="{BB962C8B-B14F-4D97-AF65-F5344CB8AC3E}">
        <p14:creationId xmlns:p14="http://schemas.microsoft.com/office/powerpoint/2010/main" val="3448469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4397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8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So now, let I describe the context and motivation that made me conduct this graduation thesis.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2506cbdc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2506cbdc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Nowadays, </a:t>
            </a:r>
            <a:r>
              <a:rPr lang="en-US" sz="1100" b="0" i="0" u="none" strike="noStrike" cap="none" dirty="0" smtClean="0">
                <a:solidFill>
                  <a:srgbClr val="000000"/>
                </a:solidFill>
                <a:effectLst/>
                <a:latin typeface="Arial"/>
                <a:ea typeface="Arial"/>
                <a:cs typeface="Arial"/>
                <a:sym typeface="Arial"/>
              </a:rPr>
              <a:t>smartphones are gradually becoming more popular and to be one of the most important belongings in human life</a:t>
            </a:r>
            <a:r>
              <a:rPr lang="en-US" sz="1100" b="0" i="0" u="none" strike="noStrike" cap="none" dirty="0" smtClean="0">
                <a:solidFill>
                  <a:srgbClr val="000000"/>
                </a:solidFill>
                <a:effectLst/>
                <a:latin typeface="Arial"/>
                <a:ea typeface="Arial"/>
                <a:cs typeface="Arial"/>
                <a:sym typeface="Arial"/>
              </a:rPr>
              <a:t>.</a:t>
            </a: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According to the report of </a:t>
            </a:r>
            <a:r>
              <a:rPr lang="en-US" sz="1100" b="0" i="0" u="none" strike="noStrike" cap="none" dirty="0" err="1" smtClean="0">
                <a:solidFill>
                  <a:srgbClr val="000000"/>
                </a:solidFill>
                <a:effectLst/>
                <a:latin typeface="Arial"/>
                <a:ea typeface="Arial"/>
                <a:cs typeface="Arial"/>
                <a:sym typeface="Arial"/>
              </a:rPr>
              <a:t>Appota</a:t>
            </a:r>
            <a:r>
              <a:rPr lang="en-US" sz="1100" b="0" i="0" u="none" strike="noStrike" cap="none" dirty="0" smtClean="0">
                <a:solidFill>
                  <a:srgbClr val="000000"/>
                </a:solidFill>
                <a:effectLst/>
                <a:latin typeface="Arial"/>
                <a:ea typeface="Arial"/>
                <a:cs typeface="Arial"/>
                <a:sym typeface="Arial"/>
              </a:rPr>
              <a:t> about</a:t>
            </a:r>
            <a:r>
              <a:rPr lang="en-US" sz="1100" b="0" i="0" u="none" strike="noStrike" cap="none" baseline="0" dirty="0" smtClean="0">
                <a:solidFill>
                  <a:srgbClr val="000000"/>
                </a:solidFill>
                <a:effectLst/>
                <a:latin typeface="Arial"/>
                <a:ea typeface="Arial"/>
                <a:cs typeface="Arial"/>
                <a:sym typeface="Arial"/>
              </a:rPr>
              <a:t> the usage of smartphones in Vietnam in 2020, it can be easily to see that almost people in Vietnam spend a lot of time on using smartphones.</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Wingdings" panose="05000000000000000000" pitchFamily="2" charset="2"/>
              </a:rPr>
              <a:t> </a:t>
            </a:r>
            <a:r>
              <a:rPr lang="en-US" sz="1100" b="0" i="0" u="none" strike="noStrike" cap="none" baseline="0" dirty="0" smtClean="0">
                <a:solidFill>
                  <a:srgbClr val="000000"/>
                </a:solidFill>
                <a:effectLst/>
                <a:latin typeface="Arial"/>
                <a:ea typeface="Arial"/>
                <a:cs typeface="Arial"/>
                <a:sym typeface="Arial"/>
              </a:rPr>
              <a:t>Therefore, healthcare applications on the smartphone are becoming more effective and convenient because users can monitor their health every time with their smartphones.</a:t>
            </a:r>
            <a:endParaRPr lang="en-US" sz="1100" b="0" i="0" u="none" strike="noStrike" cap="none" dirty="0" smtClean="0">
              <a:solidFill>
                <a:srgbClr val="000000"/>
              </a:solidFill>
              <a:effectLst/>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2506cbdc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2506cbdc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 healthcare</a:t>
            </a:r>
            <a:r>
              <a:rPr lang="en-US" baseline="0" dirty="0" smtClean="0"/>
              <a:t> field, recognizing user activity plays an essential role in realizing bad habits of users and reminding them make a change in order to have a healthy life.</a:t>
            </a:r>
          </a:p>
          <a:p>
            <a:pPr marL="0" lvl="0" indent="0" algn="l" rtl="0">
              <a:spcBef>
                <a:spcPts val="0"/>
              </a:spcBef>
              <a:spcAft>
                <a:spcPts val="0"/>
              </a:spcAft>
              <a:buNone/>
            </a:pPr>
            <a:r>
              <a:rPr lang="en-US" baseline="0" dirty="0" smtClean="0"/>
              <a:t>Human Activity Recognition is a difficult problem with the machine because it must identify a physical activity dependent on a trace of movement within a certain environment.</a:t>
            </a:r>
          </a:p>
          <a:p>
            <a:pPr marL="0" lvl="0" indent="0" algn="l" rtl="0">
              <a:spcBef>
                <a:spcPts val="0"/>
              </a:spcBef>
              <a:spcAft>
                <a:spcPts val="0"/>
              </a:spcAft>
              <a:buNone/>
            </a:pPr>
            <a:r>
              <a:rPr lang="en-US" dirty="0" smtClean="0"/>
              <a:t>With the strong</a:t>
            </a:r>
            <a:r>
              <a:rPr lang="en-US" baseline="0" dirty="0" smtClean="0"/>
              <a:t> growth of Machine learning and Deep learning, we can use their algorithms to solve this problem effectively.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29578ce7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29578ce7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After trying</a:t>
            </a:r>
            <a:r>
              <a:rPr lang="en-US" baseline="0" dirty="0" smtClean="0"/>
              <a:t> some famous healthcare applications on store, I realized that users may expect a healthcare application to help them monitor their health day by day through some basic metrics and reports.</a:t>
            </a:r>
          </a:p>
          <a:p>
            <a:pPr marL="0" lvl="0" indent="0" algn="l" rtl="0">
              <a:spcBef>
                <a:spcPts val="0"/>
              </a:spcBef>
              <a:spcAft>
                <a:spcPts val="0"/>
              </a:spcAft>
              <a:buNone/>
            </a:pPr>
            <a:r>
              <a:rPr lang="en-US" baseline="0" dirty="0" smtClean="0"/>
              <a:t>Furthermore, they also need some tutorials or advice to get a healthy life.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2506cbdc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2506cbdc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With</a:t>
            </a:r>
            <a:r>
              <a:rPr lang="en-US" baseline="0" dirty="0" smtClean="0"/>
              <a:t> mentioned motivation in previous section, the thesis has some following objectives.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2506cbd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2506cbd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About</a:t>
            </a:r>
            <a:r>
              <a:rPr lang="en-US" baseline="0" dirty="0" smtClean="0"/>
              <a:t> the implementation of the system, the most important thing is how to implement machine learning techniques on mobile. After finding out some popular models that are usually used to implement machine learning on mobile, I decided to choose the one in which machine learning model is built and trained at server and stored directly on the mobile and research support technologies and libraries.</a:t>
            </a:r>
          </a:p>
          <a:p>
            <a:pPr marL="0" lvl="0" indent="0" algn="l" rtl="0">
              <a:spcBef>
                <a:spcPts val="0"/>
              </a:spcBef>
              <a:spcAft>
                <a:spcPts val="0"/>
              </a:spcAft>
              <a:buNone/>
            </a:pPr>
            <a:r>
              <a:rPr lang="en-US" baseline="0" dirty="0" smtClean="0"/>
              <a:t>The target device is smartphone because of its popularity.</a:t>
            </a:r>
          </a:p>
          <a:p>
            <a:pPr marL="0" lvl="0" indent="0" algn="l" rtl="0">
              <a:spcBef>
                <a:spcPts val="0"/>
              </a:spcBef>
              <a:spcAft>
                <a:spcPts val="0"/>
              </a:spcAft>
              <a:buNone/>
            </a:pPr>
            <a:r>
              <a:rPr lang="en-US" baseline="0" dirty="0" smtClean="0"/>
              <a:t>And the platform I chose to develop is Android since it is open for developers.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2506cbdc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2506cbdc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There are four main features I would like to develop for  my application.</a:t>
            </a:r>
          </a:p>
          <a:p>
            <a:pPr marL="0" lvl="0" indent="0" algn="l" rtl="0">
              <a:spcBef>
                <a:spcPts val="0"/>
              </a:spcBef>
              <a:spcAft>
                <a:spcPts val="0"/>
              </a:spcAft>
              <a:buNone/>
            </a:pPr>
            <a:r>
              <a:rPr lang="en-US" baseline="0" dirty="0" smtClean="0"/>
              <a:t>Firstly, my application also counts number of user’s footsteps and calculates the calories burned.</a:t>
            </a:r>
          </a:p>
          <a:p>
            <a:pPr marL="0" lvl="0" indent="0" algn="l" rtl="0">
              <a:spcBef>
                <a:spcPts val="0"/>
              </a:spcBef>
              <a:spcAft>
                <a:spcPts val="0"/>
              </a:spcAft>
              <a:buNone/>
            </a:pPr>
            <a:r>
              <a:rPr lang="en-US" baseline="0" dirty="0" smtClean="0"/>
              <a:t>It is able to recognize user activities in </a:t>
            </a:r>
            <a:r>
              <a:rPr lang="en-US" baseline="0" dirty="0" err="1" smtClean="0"/>
              <a:t>realtime</a:t>
            </a:r>
            <a:r>
              <a:rPr lang="en-US" baseline="0" dirty="0" smtClean="0"/>
              <a:t>.</a:t>
            </a:r>
          </a:p>
          <a:p>
            <a:pPr marL="0" lvl="0" indent="0" algn="l" rtl="0">
              <a:spcBef>
                <a:spcPts val="0"/>
              </a:spcBef>
              <a:spcAft>
                <a:spcPts val="0"/>
              </a:spcAft>
              <a:buNone/>
            </a:pPr>
            <a:r>
              <a:rPr lang="en-US" baseline="0" dirty="0" smtClean="0"/>
              <a:t>Next, it provides to users daily and monthly reports so that they can review their health status.</a:t>
            </a:r>
          </a:p>
          <a:p>
            <a:pPr marL="0" lvl="0" indent="0" algn="l" rtl="0">
              <a:spcBef>
                <a:spcPts val="0"/>
              </a:spcBef>
              <a:spcAft>
                <a:spcPts val="0"/>
              </a:spcAft>
              <a:buNone/>
            </a:pPr>
            <a:r>
              <a:rPr lang="en-US" baseline="0" dirty="0" smtClean="0"/>
              <a:t>Finally, It will give users some warns and reminds when needed.</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
        <p:cNvGrpSpPr/>
        <p:nvPr/>
      </p:nvGrpSpPr>
      <p:grpSpPr>
        <a:xfrm>
          <a:off x="0" y="0"/>
          <a:ext cx="0" cy="0"/>
          <a:chOff x="0" y="0"/>
          <a:chExt cx="0" cy="0"/>
        </a:xfrm>
      </p:grpSpPr>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USTOM_2">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253825" y="540000"/>
            <a:ext cx="4170300" cy="22551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solidFill>
                  <a:srgbClr val="FFFFFF"/>
                </a:solidFill>
              </a:defRPr>
            </a:lvl1pPr>
            <a:lvl2pPr lvl="1">
              <a:spcBef>
                <a:spcPts val="0"/>
              </a:spcBef>
              <a:spcAft>
                <a:spcPts val="0"/>
              </a:spcAft>
              <a:buSzPts val="2800"/>
              <a:buNone/>
              <a:defRPr>
                <a:latin typeface="Montserrat Medium"/>
                <a:ea typeface="Montserrat Medium"/>
                <a:cs typeface="Montserrat Medium"/>
                <a:sym typeface="Montserrat Medium"/>
              </a:defRPr>
            </a:lvl2pPr>
            <a:lvl3pPr lvl="2">
              <a:spcBef>
                <a:spcPts val="0"/>
              </a:spcBef>
              <a:spcAft>
                <a:spcPts val="0"/>
              </a:spcAft>
              <a:buSzPts val="2800"/>
              <a:buNone/>
              <a:defRPr>
                <a:latin typeface="Montserrat Medium"/>
                <a:ea typeface="Montserrat Medium"/>
                <a:cs typeface="Montserrat Medium"/>
                <a:sym typeface="Montserrat Medium"/>
              </a:defRPr>
            </a:lvl3pPr>
            <a:lvl4pPr lvl="3">
              <a:spcBef>
                <a:spcPts val="0"/>
              </a:spcBef>
              <a:spcAft>
                <a:spcPts val="0"/>
              </a:spcAft>
              <a:buSzPts val="2800"/>
              <a:buNone/>
              <a:defRPr>
                <a:latin typeface="Montserrat Medium"/>
                <a:ea typeface="Montserrat Medium"/>
                <a:cs typeface="Montserrat Medium"/>
                <a:sym typeface="Montserrat Medium"/>
              </a:defRPr>
            </a:lvl4pPr>
            <a:lvl5pPr lvl="4">
              <a:spcBef>
                <a:spcPts val="0"/>
              </a:spcBef>
              <a:spcAft>
                <a:spcPts val="0"/>
              </a:spcAft>
              <a:buSzPts val="2800"/>
              <a:buNone/>
              <a:defRPr>
                <a:latin typeface="Montserrat Medium"/>
                <a:ea typeface="Montserrat Medium"/>
                <a:cs typeface="Montserrat Medium"/>
                <a:sym typeface="Montserrat Medium"/>
              </a:defRPr>
            </a:lvl5pPr>
            <a:lvl6pPr lvl="5">
              <a:spcBef>
                <a:spcPts val="0"/>
              </a:spcBef>
              <a:spcAft>
                <a:spcPts val="0"/>
              </a:spcAft>
              <a:buSzPts val="2800"/>
              <a:buNone/>
              <a:defRPr>
                <a:latin typeface="Montserrat Medium"/>
                <a:ea typeface="Montserrat Medium"/>
                <a:cs typeface="Montserrat Medium"/>
                <a:sym typeface="Montserrat Medium"/>
              </a:defRPr>
            </a:lvl6pPr>
            <a:lvl7pPr lvl="6">
              <a:spcBef>
                <a:spcPts val="0"/>
              </a:spcBef>
              <a:spcAft>
                <a:spcPts val="0"/>
              </a:spcAft>
              <a:buSzPts val="2800"/>
              <a:buNone/>
              <a:defRPr>
                <a:latin typeface="Montserrat Medium"/>
                <a:ea typeface="Montserrat Medium"/>
                <a:cs typeface="Montserrat Medium"/>
                <a:sym typeface="Montserrat Medium"/>
              </a:defRPr>
            </a:lvl7pPr>
            <a:lvl8pPr lvl="7">
              <a:spcBef>
                <a:spcPts val="0"/>
              </a:spcBef>
              <a:spcAft>
                <a:spcPts val="0"/>
              </a:spcAft>
              <a:buSzPts val="2800"/>
              <a:buNone/>
              <a:defRPr>
                <a:latin typeface="Montserrat Medium"/>
                <a:ea typeface="Montserrat Medium"/>
                <a:cs typeface="Montserrat Medium"/>
                <a:sym typeface="Montserrat Medium"/>
              </a:defRPr>
            </a:lvl8pPr>
            <a:lvl9pPr lvl="8">
              <a:spcBef>
                <a:spcPts val="0"/>
              </a:spcBef>
              <a:spcAft>
                <a:spcPts val="0"/>
              </a:spcAft>
              <a:buSzPts val="2800"/>
              <a:buNone/>
              <a:defRPr>
                <a:latin typeface="Montserrat Medium"/>
                <a:ea typeface="Montserrat Medium"/>
                <a:cs typeface="Montserrat Medium"/>
                <a:sym typeface="Montserrat Medium"/>
              </a:defRPr>
            </a:lvl9pPr>
          </a:lstStyle>
          <a:p>
            <a:endParaRPr/>
          </a:p>
        </p:txBody>
      </p:sp>
      <p:pic>
        <p:nvPicPr>
          <p:cNvPr id="72" name="Google Shape;72;p13"/>
          <p:cNvPicPr preferRelativeResize="0"/>
          <p:nvPr/>
        </p:nvPicPr>
        <p:blipFill rotWithShape="1">
          <a:blip r:embed="rId2">
            <a:alphaModFix/>
          </a:blip>
          <a:srcRect l="56931"/>
          <a:stretch/>
        </p:blipFill>
        <p:spPr>
          <a:xfrm>
            <a:off x="0" y="239350"/>
            <a:ext cx="1346999" cy="2255024"/>
          </a:xfrm>
          <a:prstGeom prst="rect">
            <a:avLst/>
          </a:prstGeom>
          <a:noFill/>
          <a:ln>
            <a:noFill/>
          </a:ln>
        </p:spPr>
      </p:pic>
      <p:sp>
        <p:nvSpPr>
          <p:cNvPr id="73" name="Google Shape;73;p13"/>
          <p:cNvSpPr/>
          <p:nvPr/>
        </p:nvSpPr>
        <p:spPr>
          <a:xfrm flipH="1">
            <a:off x="5512488" y="3545052"/>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flipH="1">
            <a:off x="6054512" y="26465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5"/>
        <p:cNvGrpSpPr/>
        <p:nvPr/>
      </p:nvGrpSpPr>
      <p:grpSpPr>
        <a:xfrm>
          <a:off x="0" y="0"/>
          <a:ext cx="0" cy="0"/>
          <a:chOff x="0" y="0"/>
          <a:chExt cx="0" cy="0"/>
        </a:xfrm>
      </p:grpSpPr>
      <p:pic>
        <p:nvPicPr>
          <p:cNvPr id="76" name="Google Shape;76;p14"/>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77" name="Google Shape;77;p14"/>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4"/>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4"/>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80" name="Google Shape;80;p14"/>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4"/>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4"/>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83" name="Google Shape;83;p14"/>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4"/>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86" name="Google Shape;86;p14"/>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7" name="Google Shape;87;p14"/>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4"/>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89" name="Google Shape;89;p14"/>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t="37729" r="46486"/>
          <a:stretch/>
        </p:blipFill>
        <p:spPr>
          <a:xfrm flipH="1">
            <a:off x="0" y="0"/>
            <a:ext cx="2190675" cy="1837976"/>
          </a:xfrm>
          <a:prstGeom prst="rect">
            <a:avLst/>
          </a:prstGeom>
          <a:noFill/>
          <a:ln>
            <a:noFill/>
          </a:ln>
        </p:spPr>
      </p:pic>
      <p:sp>
        <p:nvSpPr>
          <p:cNvPr id="93" name="Google Shape;93;p15"/>
          <p:cNvSpPr txBox="1">
            <a:spLocks noGrp="1"/>
          </p:cNvSpPr>
          <p:nvPr>
            <p:ph type="title"/>
          </p:nvPr>
        </p:nvSpPr>
        <p:spPr>
          <a:xfrm>
            <a:off x="2290025" y="29529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5"/>
          <p:cNvSpPr txBox="1">
            <a:spLocks noGrp="1"/>
          </p:cNvSpPr>
          <p:nvPr>
            <p:ph type="subTitle" idx="1"/>
          </p:nvPr>
        </p:nvSpPr>
        <p:spPr>
          <a:xfrm>
            <a:off x="2290025" y="1837975"/>
            <a:ext cx="4563900" cy="129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5"/>
          <p:cNvSpPr/>
          <p:nvPr/>
        </p:nvSpPr>
        <p:spPr>
          <a:xfrm flipH="1">
            <a:off x="7313424" y="2571750"/>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flipH="1">
            <a:off x="1000149" y="675438"/>
            <a:ext cx="7143750" cy="3792625"/>
          </a:xfrm>
          <a:custGeom>
            <a:avLst/>
            <a:gdLst/>
            <a:ahLst/>
            <a:cxnLst/>
            <a:rect l="l" t="t" r="r" b="b"/>
            <a:pathLst>
              <a:path w="285750" h="151705" extrusionOk="0">
                <a:moveTo>
                  <a:pt x="276261" y="9295"/>
                </a:moveTo>
                <a:lnTo>
                  <a:pt x="276261" y="142410"/>
                </a:lnTo>
                <a:lnTo>
                  <a:pt x="9489" y="142410"/>
                </a:lnTo>
                <a:lnTo>
                  <a:pt x="9489" y="9295"/>
                </a:lnTo>
                <a:close/>
                <a:moveTo>
                  <a:pt x="0" y="0"/>
                </a:moveTo>
                <a:lnTo>
                  <a:pt x="0" y="151705"/>
                </a:lnTo>
                <a:lnTo>
                  <a:pt x="285750" y="151705"/>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97"/>
        <p:cNvGrpSpPr/>
        <p:nvPr/>
      </p:nvGrpSpPr>
      <p:grpSpPr>
        <a:xfrm>
          <a:off x="0" y="0"/>
          <a:ext cx="0" cy="0"/>
          <a:chOff x="0" y="0"/>
          <a:chExt cx="0" cy="0"/>
        </a:xfrm>
      </p:grpSpPr>
      <p:sp>
        <p:nvSpPr>
          <p:cNvPr id="98" name="Google Shape;98;p16"/>
          <p:cNvSpPr txBox="1">
            <a:spLocks noGrp="1"/>
          </p:cNvSpPr>
          <p:nvPr>
            <p:ph type="subTitle" idx="1"/>
          </p:nvPr>
        </p:nvSpPr>
        <p:spPr>
          <a:xfrm>
            <a:off x="2273100" y="1297875"/>
            <a:ext cx="2298900" cy="4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99" name="Google Shape;99;p16"/>
          <p:cNvSpPr txBox="1">
            <a:spLocks noGrp="1"/>
          </p:cNvSpPr>
          <p:nvPr>
            <p:ph type="subTitle" idx="2"/>
          </p:nvPr>
        </p:nvSpPr>
        <p:spPr>
          <a:xfrm>
            <a:off x="4572025" y="2542250"/>
            <a:ext cx="2298900" cy="43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00" name="Google Shape;100;p16"/>
          <p:cNvSpPr txBox="1">
            <a:spLocks noGrp="1"/>
          </p:cNvSpPr>
          <p:nvPr>
            <p:ph type="subTitle" idx="3"/>
          </p:nvPr>
        </p:nvSpPr>
        <p:spPr>
          <a:xfrm>
            <a:off x="720025" y="2016625"/>
            <a:ext cx="3852000" cy="13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6"/>
          <p:cNvSpPr txBox="1">
            <a:spLocks noGrp="1"/>
          </p:cNvSpPr>
          <p:nvPr>
            <p:ph type="subTitle" idx="4"/>
          </p:nvPr>
        </p:nvSpPr>
        <p:spPr>
          <a:xfrm>
            <a:off x="4572000" y="3273600"/>
            <a:ext cx="3852000" cy="132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3" name="Google Shape;103;p16"/>
          <p:cNvPicPr preferRelativeResize="0"/>
          <p:nvPr/>
        </p:nvPicPr>
        <p:blipFill rotWithShape="1">
          <a:blip r:embed="rId2">
            <a:alphaModFix/>
          </a:blip>
          <a:srcRect l="72414" t="38107" r="-31446"/>
          <a:stretch/>
        </p:blipFill>
        <p:spPr>
          <a:xfrm flipH="1">
            <a:off x="6476076" y="-280150"/>
            <a:ext cx="2667924" cy="2016624"/>
          </a:xfrm>
          <a:prstGeom prst="rect">
            <a:avLst/>
          </a:prstGeom>
          <a:noFill/>
          <a:ln>
            <a:noFill/>
          </a:ln>
        </p:spPr>
      </p:pic>
      <p:sp>
        <p:nvSpPr>
          <p:cNvPr id="104" name="Google Shape;104;p16"/>
          <p:cNvSpPr/>
          <p:nvPr/>
        </p:nvSpPr>
        <p:spPr>
          <a:xfrm>
            <a:off x="7413100"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1254650" y="388225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6"/>
          <p:cNvPicPr preferRelativeResize="0"/>
          <p:nvPr/>
        </p:nvPicPr>
        <p:blipFill rotWithShape="1">
          <a:blip r:embed="rId2">
            <a:alphaModFix/>
          </a:blip>
          <a:srcRect l="72413" r="4468"/>
          <a:stretch/>
        </p:blipFill>
        <p:spPr>
          <a:xfrm rot="-5400000">
            <a:off x="1954550" y="3247507"/>
            <a:ext cx="1044801" cy="3258350"/>
          </a:xfrm>
          <a:prstGeom prst="rect">
            <a:avLst/>
          </a:prstGeom>
          <a:noFill/>
          <a:ln>
            <a:noFill/>
          </a:ln>
        </p:spPr>
      </p:pic>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
  <p:cSld name="BLANK_1_1_1_2">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7"/>
          <p:cNvSpPr txBox="1">
            <a:spLocks noGrp="1"/>
          </p:cNvSpPr>
          <p:nvPr>
            <p:ph type="title" idx="2"/>
          </p:nvPr>
        </p:nvSpPr>
        <p:spPr>
          <a:xfrm>
            <a:off x="720000" y="27007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 name="Google Shape;110;p17"/>
          <p:cNvSpPr txBox="1">
            <a:spLocks noGrp="1"/>
          </p:cNvSpPr>
          <p:nvPr>
            <p:ph type="subTitle" idx="1"/>
          </p:nvPr>
        </p:nvSpPr>
        <p:spPr>
          <a:xfrm>
            <a:off x="720000" y="3132150"/>
            <a:ext cx="23364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1" name="Google Shape;111;p17"/>
          <p:cNvSpPr txBox="1">
            <a:spLocks noGrp="1"/>
          </p:cNvSpPr>
          <p:nvPr>
            <p:ph type="title" idx="3"/>
          </p:nvPr>
        </p:nvSpPr>
        <p:spPr>
          <a:xfrm>
            <a:off x="3403800" y="27007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2" name="Google Shape;112;p17"/>
          <p:cNvSpPr txBox="1">
            <a:spLocks noGrp="1"/>
          </p:cNvSpPr>
          <p:nvPr>
            <p:ph type="subTitle" idx="4"/>
          </p:nvPr>
        </p:nvSpPr>
        <p:spPr>
          <a:xfrm>
            <a:off x="3403800" y="3132150"/>
            <a:ext cx="23364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 name="Google Shape;113;p17"/>
          <p:cNvSpPr txBox="1">
            <a:spLocks noGrp="1"/>
          </p:cNvSpPr>
          <p:nvPr>
            <p:ph type="title" idx="5"/>
          </p:nvPr>
        </p:nvSpPr>
        <p:spPr>
          <a:xfrm>
            <a:off x="6087600" y="27007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4" name="Google Shape;114;p17"/>
          <p:cNvSpPr txBox="1">
            <a:spLocks noGrp="1"/>
          </p:cNvSpPr>
          <p:nvPr>
            <p:ph type="subTitle" idx="6"/>
          </p:nvPr>
        </p:nvSpPr>
        <p:spPr>
          <a:xfrm>
            <a:off x="6087600" y="3132150"/>
            <a:ext cx="2336400" cy="10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1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8"/>
          <p:cNvSpPr txBox="1">
            <a:spLocks noGrp="1"/>
          </p:cNvSpPr>
          <p:nvPr>
            <p:ph type="title" idx="2"/>
          </p:nvPr>
        </p:nvSpPr>
        <p:spPr>
          <a:xfrm>
            <a:off x="119585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 name="Google Shape;119;p18"/>
          <p:cNvSpPr txBox="1">
            <a:spLocks noGrp="1"/>
          </p:cNvSpPr>
          <p:nvPr>
            <p:ph type="subTitle" idx="1"/>
          </p:nvPr>
        </p:nvSpPr>
        <p:spPr>
          <a:xfrm>
            <a:off x="119586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 name="Google Shape;120;p18"/>
          <p:cNvSpPr txBox="1">
            <a:spLocks noGrp="1"/>
          </p:cNvSpPr>
          <p:nvPr>
            <p:ph type="title" idx="3"/>
          </p:nvPr>
        </p:nvSpPr>
        <p:spPr>
          <a:xfrm>
            <a:off x="5081030" y="17516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1" name="Google Shape;121;p18"/>
          <p:cNvSpPr txBox="1">
            <a:spLocks noGrp="1"/>
          </p:cNvSpPr>
          <p:nvPr>
            <p:ph type="subTitle" idx="4"/>
          </p:nvPr>
        </p:nvSpPr>
        <p:spPr>
          <a:xfrm>
            <a:off x="5081043" y="209472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 name="Google Shape;122;p18"/>
          <p:cNvSpPr txBox="1">
            <a:spLocks noGrp="1"/>
          </p:cNvSpPr>
          <p:nvPr>
            <p:ph type="title" idx="5"/>
          </p:nvPr>
        </p:nvSpPr>
        <p:spPr>
          <a:xfrm>
            <a:off x="119586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3" name="Google Shape;123;p18"/>
          <p:cNvSpPr txBox="1">
            <a:spLocks noGrp="1"/>
          </p:cNvSpPr>
          <p:nvPr>
            <p:ph type="subTitle" idx="6"/>
          </p:nvPr>
        </p:nvSpPr>
        <p:spPr>
          <a:xfrm>
            <a:off x="119586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18"/>
          <p:cNvSpPr txBox="1">
            <a:spLocks noGrp="1"/>
          </p:cNvSpPr>
          <p:nvPr>
            <p:ph type="title" idx="7"/>
          </p:nvPr>
        </p:nvSpPr>
        <p:spPr>
          <a:xfrm>
            <a:off x="5081043" y="360452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 name="Google Shape;125;p18"/>
          <p:cNvSpPr txBox="1">
            <a:spLocks noGrp="1"/>
          </p:cNvSpPr>
          <p:nvPr>
            <p:ph type="subTitle" idx="8"/>
          </p:nvPr>
        </p:nvSpPr>
        <p:spPr>
          <a:xfrm>
            <a:off x="5081043" y="39600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26" name="Google Shape;126;p18"/>
          <p:cNvPicPr preferRelativeResize="0"/>
          <p:nvPr/>
        </p:nvPicPr>
        <p:blipFill rotWithShape="1">
          <a:blip r:embed="rId2">
            <a:alphaModFix/>
          </a:blip>
          <a:srcRect l="72414" r="-31446"/>
          <a:stretch/>
        </p:blipFill>
        <p:spPr>
          <a:xfrm>
            <a:off x="-4" y="942650"/>
            <a:ext cx="2667924" cy="3258350"/>
          </a:xfrm>
          <a:prstGeom prst="rect">
            <a:avLst/>
          </a:prstGeom>
          <a:noFill/>
          <a:ln>
            <a:noFill/>
          </a:ln>
        </p:spPr>
      </p:pic>
      <p:pic>
        <p:nvPicPr>
          <p:cNvPr id="127" name="Google Shape;127;p18"/>
          <p:cNvPicPr preferRelativeResize="0"/>
          <p:nvPr/>
        </p:nvPicPr>
        <p:blipFill rotWithShape="1">
          <a:blip r:embed="rId2">
            <a:alphaModFix/>
          </a:blip>
          <a:srcRect l="72414" r="-31446"/>
          <a:stretch/>
        </p:blipFill>
        <p:spPr>
          <a:xfrm flipH="1">
            <a:off x="6476071" y="942650"/>
            <a:ext cx="2667924" cy="3258350"/>
          </a:xfrm>
          <a:prstGeom prst="rect">
            <a:avLst/>
          </a:prstGeom>
          <a:noFill/>
          <a:ln>
            <a:noFill/>
          </a:ln>
        </p:spPr>
      </p:pic>
      <p:sp>
        <p:nvSpPr>
          <p:cNvPr id="128" name="Google Shape;128;p18"/>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19"/>
          <p:cNvSpPr txBox="1">
            <a:spLocks noGrp="1"/>
          </p:cNvSpPr>
          <p:nvPr>
            <p:ph type="title" idx="2"/>
          </p:nvPr>
        </p:nvSpPr>
        <p:spPr>
          <a:xfrm>
            <a:off x="720000" y="1765925"/>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2" name="Google Shape;132;p19"/>
          <p:cNvSpPr txBox="1">
            <a:spLocks noGrp="1"/>
          </p:cNvSpPr>
          <p:nvPr>
            <p:ph type="subTitle" idx="1"/>
          </p:nvPr>
        </p:nvSpPr>
        <p:spPr>
          <a:xfrm>
            <a:off x="720000" y="22693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19"/>
          <p:cNvSpPr txBox="1">
            <a:spLocks noGrp="1"/>
          </p:cNvSpPr>
          <p:nvPr>
            <p:ph type="title" idx="3"/>
          </p:nvPr>
        </p:nvSpPr>
        <p:spPr>
          <a:xfrm>
            <a:off x="3301325" y="1765925"/>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 name="Google Shape;134;p19"/>
          <p:cNvSpPr txBox="1">
            <a:spLocks noGrp="1"/>
          </p:cNvSpPr>
          <p:nvPr>
            <p:ph type="subTitle" idx="4"/>
          </p:nvPr>
        </p:nvSpPr>
        <p:spPr>
          <a:xfrm>
            <a:off x="3301325" y="22693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19"/>
          <p:cNvSpPr txBox="1">
            <a:spLocks noGrp="1"/>
          </p:cNvSpPr>
          <p:nvPr>
            <p:ph type="title" idx="5"/>
          </p:nvPr>
        </p:nvSpPr>
        <p:spPr>
          <a:xfrm>
            <a:off x="720000" y="3656750"/>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6" name="Google Shape;136;p19"/>
          <p:cNvSpPr txBox="1">
            <a:spLocks noGrp="1"/>
          </p:cNvSpPr>
          <p:nvPr>
            <p:ph type="subTitle" idx="6"/>
          </p:nvPr>
        </p:nvSpPr>
        <p:spPr>
          <a:xfrm>
            <a:off x="720000" y="408772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19"/>
          <p:cNvSpPr txBox="1">
            <a:spLocks noGrp="1"/>
          </p:cNvSpPr>
          <p:nvPr>
            <p:ph type="title" idx="7"/>
          </p:nvPr>
        </p:nvSpPr>
        <p:spPr>
          <a:xfrm>
            <a:off x="3301325" y="3656750"/>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8" name="Google Shape;138;p19"/>
          <p:cNvSpPr txBox="1">
            <a:spLocks noGrp="1"/>
          </p:cNvSpPr>
          <p:nvPr>
            <p:ph type="subTitle" idx="8"/>
          </p:nvPr>
        </p:nvSpPr>
        <p:spPr>
          <a:xfrm>
            <a:off x="3301325" y="408772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19"/>
          <p:cNvSpPr txBox="1">
            <a:spLocks noGrp="1"/>
          </p:cNvSpPr>
          <p:nvPr>
            <p:ph type="title" idx="9"/>
          </p:nvPr>
        </p:nvSpPr>
        <p:spPr>
          <a:xfrm>
            <a:off x="5882650" y="1765925"/>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 name="Google Shape;140;p19"/>
          <p:cNvSpPr txBox="1">
            <a:spLocks noGrp="1"/>
          </p:cNvSpPr>
          <p:nvPr>
            <p:ph type="subTitle" idx="13"/>
          </p:nvPr>
        </p:nvSpPr>
        <p:spPr>
          <a:xfrm>
            <a:off x="5882650" y="226937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19"/>
          <p:cNvSpPr txBox="1">
            <a:spLocks noGrp="1"/>
          </p:cNvSpPr>
          <p:nvPr>
            <p:ph type="title" idx="14"/>
          </p:nvPr>
        </p:nvSpPr>
        <p:spPr>
          <a:xfrm>
            <a:off x="5882650" y="3656750"/>
            <a:ext cx="2541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2" name="Google Shape;142;p19"/>
          <p:cNvSpPr txBox="1">
            <a:spLocks noGrp="1"/>
          </p:cNvSpPr>
          <p:nvPr>
            <p:ph type="subTitle" idx="15"/>
          </p:nvPr>
        </p:nvSpPr>
        <p:spPr>
          <a:xfrm>
            <a:off x="5882650" y="4087725"/>
            <a:ext cx="254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3" name="Google Shape;143;p19"/>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44"/>
        <p:cNvGrpSpPr/>
        <p:nvPr/>
      </p:nvGrpSpPr>
      <p:grpSpPr>
        <a:xfrm>
          <a:off x="0" y="0"/>
          <a:ext cx="0" cy="0"/>
          <a:chOff x="0" y="0"/>
          <a:chExt cx="0" cy="0"/>
        </a:xfrm>
      </p:grpSpPr>
      <p:sp>
        <p:nvSpPr>
          <p:cNvPr id="145" name="Google Shape;145;p20"/>
          <p:cNvSpPr txBox="1">
            <a:spLocks noGrp="1"/>
          </p:cNvSpPr>
          <p:nvPr>
            <p:ph type="title" hasCustomPrompt="1"/>
          </p:nvPr>
        </p:nvSpPr>
        <p:spPr>
          <a:xfrm>
            <a:off x="2728450" y="1713000"/>
            <a:ext cx="56955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6" name="Google Shape;146;p20"/>
          <p:cNvSpPr txBox="1">
            <a:spLocks noGrp="1"/>
          </p:cNvSpPr>
          <p:nvPr>
            <p:ph type="subTitle" idx="1"/>
          </p:nvPr>
        </p:nvSpPr>
        <p:spPr>
          <a:xfrm>
            <a:off x="2728450" y="2419022"/>
            <a:ext cx="56955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20"/>
          <p:cNvSpPr txBox="1">
            <a:spLocks noGrp="1"/>
          </p:cNvSpPr>
          <p:nvPr>
            <p:ph type="title" idx="2" hasCustomPrompt="1"/>
          </p:nvPr>
        </p:nvSpPr>
        <p:spPr>
          <a:xfrm>
            <a:off x="2728450" y="3169131"/>
            <a:ext cx="56955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8" name="Google Shape;148;p20"/>
          <p:cNvSpPr txBox="1">
            <a:spLocks noGrp="1"/>
          </p:cNvSpPr>
          <p:nvPr>
            <p:ph type="subTitle" idx="3"/>
          </p:nvPr>
        </p:nvSpPr>
        <p:spPr>
          <a:xfrm>
            <a:off x="2728450" y="3875152"/>
            <a:ext cx="56955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49" name="Google Shape;149;p20"/>
          <p:cNvPicPr preferRelativeResize="0"/>
          <p:nvPr/>
        </p:nvPicPr>
        <p:blipFill rotWithShape="1">
          <a:blip r:embed="rId2">
            <a:alphaModFix/>
          </a:blip>
          <a:srcRect l="122" r="62835"/>
          <a:stretch/>
        </p:blipFill>
        <p:spPr>
          <a:xfrm rot="10800000">
            <a:off x="164613" y="1268086"/>
            <a:ext cx="1432374" cy="2788099"/>
          </a:xfrm>
          <a:prstGeom prst="rect">
            <a:avLst/>
          </a:prstGeom>
          <a:noFill/>
          <a:ln>
            <a:noFill/>
          </a:ln>
        </p:spPr>
      </p:pic>
      <p:sp>
        <p:nvSpPr>
          <p:cNvPr id="150" name="Google Shape;150;p20"/>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flipH="1">
            <a:off x="794650" y="1995675"/>
            <a:ext cx="1152300" cy="11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53"/>
        <p:cNvGrpSpPr/>
        <p:nvPr/>
      </p:nvGrpSpPr>
      <p:grpSpPr>
        <a:xfrm>
          <a:off x="0" y="0"/>
          <a:ext cx="0" cy="0"/>
          <a:chOff x="0" y="0"/>
          <a:chExt cx="0" cy="0"/>
        </a:xfrm>
      </p:grpSpPr>
      <p:sp>
        <p:nvSpPr>
          <p:cNvPr id="154" name="Google Shape;154;p21"/>
          <p:cNvSpPr txBox="1">
            <a:spLocks noGrp="1"/>
          </p:cNvSpPr>
          <p:nvPr>
            <p:ph type="ctrTitle"/>
          </p:nvPr>
        </p:nvSpPr>
        <p:spPr>
          <a:xfrm>
            <a:off x="4572000" y="540000"/>
            <a:ext cx="3852000" cy="99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5" name="Google Shape;155;p21"/>
          <p:cNvSpPr txBox="1">
            <a:spLocks noGrp="1"/>
          </p:cNvSpPr>
          <p:nvPr>
            <p:ph type="subTitle" idx="1"/>
          </p:nvPr>
        </p:nvSpPr>
        <p:spPr>
          <a:xfrm>
            <a:off x="4834200" y="1420650"/>
            <a:ext cx="3327600" cy="11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6" name="Google Shape;156;p21"/>
          <p:cNvSpPr txBox="1"/>
          <p:nvPr/>
        </p:nvSpPr>
        <p:spPr>
          <a:xfrm>
            <a:off x="4572000" y="3205675"/>
            <a:ext cx="3852000" cy="1296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300">
                <a:solidFill>
                  <a:schemeClr val="dk2"/>
                </a:solidFill>
                <a:latin typeface="Montserrat Medium"/>
                <a:ea typeface="Montserrat Medium"/>
                <a:cs typeface="Montserrat Medium"/>
                <a:sym typeface="Montserrat Medium"/>
              </a:rPr>
              <a:t>CREDITS: This presentation template was created by </a:t>
            </a:r>
            <a:r>
              <a:rPr lang="en" sz="1300">
                <a:solidFill>
                  <a:schemeClr val="dk2"/>
                </a:solidFill>
                <a:uFill>
                  <a:noFill/>
                </a:uFill>
                <a:latin typeface="Montserrat Medium"/>
                <a:ea typeface="Montserrat Medium"/>
                <a:cs typeface="Montserrat Medium"/>
                <a:sym typeface="Montserrat Medium"/>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300">
                <a:solidFill>
                  <a:schemeClr val="dk2"/>
                </a:solidFill>
                <a:latin typeface="Montserrat Medium"/>
                <a:ea typeface="Montserrat Medium"/>
                <a:cs typeface="Montserrat Medium"/>
                <a:sym typeface="Montserrat Medium"/>
              </a:rPr>
              <a:t>, including icons by </a:t>
            </a:r>
            <a:r>
              <a:rPr lang="en" sz="1300">
                <a:solidFill>
                  <a:schemeClr val="dk2"/>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300">
                <a:solidFill>
                  <a:schemeClr val="dk2"/>
                </a:solidFill>
                <a:latin typeface="Montserrat Medium"/>
                <a:ea typeface="Montserrat Medium"/>
                <a:cs typeface="Montserrat Medium"/>
                <a:sym typeface="Montserrat Medium"/>
              </a:rPr>
              <a:t>, infographics &amp; images by </a:t>
            </a:r>
            <a:r>
              <a:rPr lang="en" sz="1300">
                <a:solidFill>
                  <a:schemeClr val="dk2"/>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300">
                <a:solidFill>
                  <a:schemeClr val="dk2"/>
                </a:solidFill>
                <a:latin typeface="Montserrat Medium"/>
                <a:ea typeface="Montserrat Medium"/>
                <a:cs typeface="Montserrat Medium"/>
                <a:sym typeface="Montserrat Medium"/>
              </a:rPr>
              <a:t> and illustrations by </a:t>
            </a:r>
            <a:r>
              <a:rPr lang="en" sz="1300">
                <a:solidFill>
                  <a:schemeClr val="dk2"/>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endParaRPr sz="5200">
              <a:solidFill>
                <a:schemeClr val="dk2"/>
              </a:solidFill>
              <a:latin typeface="Montserrat Medium"/>
              <a:ea typeface="Montserrat Medium"/>
              <a:cs typeface="Montserrat Medium"/>
              <a:sym typeface="Montserrat Medium"/>
            </a:endParaRPr>
          </a:p>
        </p:txBody>
      </p:sp>
      <p:sp>
        <p:nvSpPr>
          <p:cNvPr id="157" name="Google Shape;157;p21"/>
          <p:cNvSpPr/>
          <p:nvPr/>
        </p:nvSpPr>
        <p:spPr>
          <a:xfrm flipH="1">
            <a:off x="-1313981" y="206874"/>
            <a:ext cx="4411532" cy="4729544"/>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1"/>
          <p:cNvPicPr preferRelativeResize="0"/>
          <p:nvPr/>
        </p:nvPicPr>
        <p:blipFill rotWithShape="1">
          <a:blip r:embed="rId6">
            <a:alphaModFix/>
          </a:blip>
          <a:srcRect r="4933"/>
          <a:stretch/>
        </p:blipFill>
        <p:spPr>
          <a:xfrm>
            <a:off x="-2180062" y="942650"/>
            <a:ext cx="4296376" cy="3258350"/>
          </a:xfrm>
          <a:prstGeom prst="rect">
            <a:avLst/>
          </a:prstGeom>
          <a:noFill/>
          <a:ln>
            <a:noFill/>
          </a:ln>
        </p:spPr>
      </p:pic>
      <p:sp>
        <p:nvSpPr>
          <p:cNvPr id="159" name="Google Shape;159;p21"/>
          <p:cNvSpPr/>
          <p:nvPr/>
        </p:nvSpPr>
        <p:spPr>
          <a:xfrm flipH="1">
            <a:off x="2301801" y="1032924"/>
            <a:ext cx="1400400" cy="140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8524950" y="46324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4"/>
          <p:cNvPicPr preferRelativeResize="0"/>
          <p:nvPr/>
        </p:nvPicPr>
        <p:blipFill rotWithShape="1">
          <a:blip r:embed="rId2">
            <a:alphaModFix/>
          </a:blip>
          <a:srcRect t="3688" r="69490" b="58329"/>
          <a:stretch/>
        </p:blipFill>
        <p:spPr>
          <a:xfrm>
            <a:off x="7895050" y="4022375"/>
            <a:ext cx="1248950" cy="1121124"/>
          </a:xfrm>
          <a:prstGeom prst="rect">
            <a:avLst/>
          </a:prstGeom>
          <a:noFill/>
          <a:ln>
            <a:noFill/>
          </a:ln>
        </p:spPr>
      </p:pic>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7" name="Google Shape;27;p4"/>
          <p:cNvSpPr/>
          <p:nvPr/>
        </p:nvSpPr>
        <p:spPr>
          <a:xfrm>
            <a:off x="318150" y="138300"/>
            <a:ext cx="803700" cy="8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a:endParaRPr/>
          </a:p>
        </p:txBody>
      </p:sp>
      <p:pic>
        <p:nvPicPr>
          <p:cNvPr id="162" name="Google Shape;162;p22"/>
          <p:cNvPicPr preferRelativeResize="0"/>
          <p:nvPr/>
        </p:nvPicPr>
        <p:blipFill rotWithShape="1">
          <a:blip r:embed="rId2">
            <a:alphaModFix/>
          </a:blip>
          <a:srcRect l="72414" t="38107" r="-31446"/>
          <a:stretch/>
        </p:blipFill>
        <p:spPr>
          <a:xfrm>
            <a:off x="-6008" y="-280150"/>
            <a:ext cx="2667924" cy="2016624"/>
          </a:xfrm>
          <a:prstGeom prst="rect">
            <a:avLst/>
          </a:prstGeom>
          <a:noFill/>
          <a:ln>
            <a:noFill/>
          </a:ln>
        </p:spPr>
      </p:pic>
      <p:sp>
        <p:nvSpPr>
          <p:cNvPr id="163" name="Google Shape;163;p22"/>
          <p:cNvSpPr/>
          <p:nvPr/>
        </p:nvSpPr>
        <p:spPr>
          <a:xfrm flipH="1">
            <a:off x="-2010349"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2"/>
          <p:cNvPicPr preferRelativeResize="0"/>
          <p:nvPr/>
        </p:nvPicPr>
        <p:blipFill rotWithShape="1">
          <a:blip r:embed="rId2">
            <a:alphaModFix/>
          </a:blip>
          <a:srcRect l="72414" t="38107" r="-31446"/>
          <a:stretch/>
        </p:blipFill>
        <p:spPr>
          <a:xfrm rot="10800000">
            <a:off x="6484914" y="3669179"/>
            <a:ext cx="2667924" cy="2016624"/>
          </a:xfrm>
          <a:prstGeom prst="rect">
            <a:avLst/>
          </a:prstGeom>
          <a:noFill/>
          <a:ln>
            <a:noFill/>
          </a:ln>
        </p:spPr>
      </p:pic>
      <p:sp>
        <p:nvSpPr>
          <p:cNvPr id="165" name="Google Shape;165;p22"/>
          <p:cNvSpPr/>
          <p:nvPr/>
        </p:nvSpPr>
        <p:spPr>
          <a:xfrm rot="10800000" flipH="1">
            <a:off x="7421938"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a:endParaRPr/>
          </a:p>
        </p:txBody>
      </p:sp>
      <p:pic>
        <p:nvPicPr>
          <p:cNvPr id="168" name="Google Shape;168;p23"/>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169" name="Google Shape;169;p23"/>
          <p:cNvSpPr/>
          <p:nvPr/>
        </p:nvSpPr>
        <p:spPr>
          <a:xfrm rot="10800000">
            <a:off x="-20103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23"/>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171" name="Google Shape;171;p23"/>
          <p:cNvSpPr/>
          <p:nvPr/>
        </p:nvSpPr>
        <p:spPr>
          <a:xfrm>
            <a:off x="74219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2"/>
        <p:cNvGrpSpPr/>
        <p:nvPr/>
      </p:nvGrpSpPr>
      <p:grpSpPr>
        <a:xfrm>
          <a:off x="0" y="0"/>
          <a:ext cx="0" cy="0"/>
          <a:chOff x="0" y="0"/>
          <a:chExt cx="0" cy="0"/>
        </a:xfrm>
      </p:grpSpPr>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subTitle" idx="1"/>
          </p:nvPr>
        </p:nvSpPr>
        <p:spPr>
          <a:xfrm>
            <a:off x="719875" y="2514375"/>
            <a:ext cx="3735300" cy="452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0" name="Google Shape;30;p5"/>
          <p:cNvSpPr txBox="1">
            <a:spLocks noGrp="1"/>
          </p:cNvSpPr>
          <p:nvPr>
            <p:ph type="subTitle" idx="2"/>
          </p:nvPr>
        </p:nvSpPr>
        <p:spPr>
          <a:xfrm>
            <a:off x="4688650" y="2530475"/>
            <a:ext cx="3735300" cy="45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1" name="Google Shape;31;p5"/>
          <p:cNvSpPr txBox="1">
            <a:spLocks noGrp="1"/>
          </p:cNvSpPr>
          <p:nvPr>
            <p:ph type="subTitle" idx="3"/>
          </p:nvPr>
        </p:nvSpPr>
        <p:spPr>
          <a:xfrm>
            <a:off x="72002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5"/>
          <p:cNvSpPr txBox="1">
            <a:spLocks noGrp="1"/>
          </p:cNvSpPr>
          <p:nvPr>
            <p:ph type="subTitle" idx="4"/>
          </p:nvPr>
        </p:nvSpPr>
        <p:spPr>
          <a:xfrm>
            <a:off x="468865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rotWithShape="1">
          <a:blip r:embed="rId3">
            <a:alphaModFix/>
          </a:blip>
          <a:srcRect l="64303" b="48636"/>
          <a:stretch/>
        </p:blipFill>
        <p:spPr>
          <a:xfrm rot="-5400000" flipH="1">
            <a:off x="7919574" y="-41624"/>
            <a:ext cx="1211201" cy="1256599"/>
          </a:xfrm>
          <a:prstGeom prst="rect">
            <a:avLst/>
          </a:prstGeom>
          <a:noFill/>
          <a:ln>
            <a:noFill/>
          </a:ln>
        </p:spPr>
      </p:pic>
      <p:pic>
        <p:nvPicPr>
          <p:cNvPr id="36" name="Google Shape;36;p6"/>
          <p:cNvPicPr preferRelativeResize="0"/>
          <p:nvPr/>
        </p:nvPicPr>
        <p:blipFill rotWithShape="1">
          <a:blip r:embed="rId3">
            <a:alphaModFix/>
          </a:blip>
          <a:srcRect l="70816" b="64750"/>
          <a:stretch/>
        </p:blipFill>
        <p:spPr>
          <a:xfrm>
            <a:off x="0" y="4213925"/>
            <a:ext cx="1067375" cy="929575"/>
          </a:xfrm>
          <a:prstGeom prst="rect">
            <a:avLst/>
          </a:prstGeom>
          <a:noFill/>
          <a:ln>
            <a:noFill/>
          </a:ln>
        </p:spPr>
      </p:pic>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40" name="Google Shape;40;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1388100" y="1199575"/>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7" name="Google Shape;47;p8"/>
          <p:cNvSpPr/>
          <p:nvPr/>
        </p:nvSpPr>
        <p:spPr>
          <a:xfrm flipH="1">
            <a:off x="7271700" y="641925"/>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8"/>
          <p:cNvPicPr preferRelativeResize="0"/>
          <p:nvPr/>
        </p:nvPicPr>
        <p:blipFill rotWithShape="1">
          <a:blip r:embed="rId2">
            <a:alphaModFix/>
          </a:blip>
          <a:srcRect l="35695" b="37830"/>
          <a:stretch/>
        </p:blipFill>
        <p:spPr>
          <a:xfrm flipH="1">
            <a:off x="6705601" y="3443923"/>
            <a:ext cx="2438399" cy="1699725"/>
          </a:xfrm>
          <a:prstGeom prst="rect">
            <a:avLst/>
          </a:prstGeom>
          <a:noFill/>
          <a:ln>
            <a:noFill/>
          </a:ln>
        </p:spPr>
      </p:pic>
      <p:sp>
        <p:nvSpPr>
          <p:cNvPr id="49" name="Google Shape;49;p8"/>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948600" y="645000"/>
            <a:ext cx="4105500" cy="19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9"/>
          <p:cNvSpPr txBox="1">
            <a:spLocks noGrp="1"/>
          </p:cNvSpPr>
          <p:nvPr>
            <p:ph type="subTitle" idx="1"/>
          </p:nvPr>
        </p:nvSpPr>
        <p:spPr>
          <a:xfrm>
            <a:off x="948600" y="2244875"/>
            <a:ext cx="41055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54" name="Google Shape;54;p9"/>
          <p:cNvPicPr preferRelativeResize="0"/>
          <p:nvPr/>
        </p:nvPicPr>
        <p:blipFill rotWithShape="1">
          <a:blip r:embed="rId2">
            <a:alphaModFix/>
          </a:blip>
          <a:srcRect l="122" r="62835"/>
          <a:stretch/>
        </p:blipFill>
        <p:spPr>
          <a:xfrm rot="5400000">
            <a:off x="2327738" y="2957011"/>
            <a:ext cx="1432374" cy="2788099"/>
          </a:xfrm>
          <a:prstGeom prst="rect">
            <a:avLst/>
          </a:prstGeom>
          <a:noFill/>
          <a:ln>
            <a:noFill/>
          </a:ln>
        </p:spPr>
      </p:pic>
      <p:sp>
        <p:nvSpPr>
          <p:cNvPr id="55" name="Google Shape;55;p9"/>
          <p:cNvSpPr/>
          <p:nvPr/>
        </p:nvSpPr>
        <p:spPr>
          <a:xfrm flipH="1">
            <a:off x="529589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flipH="1">
            <a:off x="6841500" y="1282950"/>
            <a:ext cx="1152300" cy="11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720000" y="680250"/>
            <a:ext cx="4655700" cy="1757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0"/>
          <p:cNvSpPr txBox="1">
            <a:spLocks noGrp="1"/>
          </p:cNvSpPr>
          <p:nvPr>
            <p:ph type="subTitle" idx="1"/>
          </p:nvPr>
        </p:nvSpPr>
        <p:spPr>
          <a:xfrm>
            <a:off x="720000" y="2437350"/>
            <a:ext cx="3512400" cy="1110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pic>
        <p:nvPicPr>
          <p:cNvPr id="61" name="Google Shape;61;p10"/>
          <p:cNvPicPr preferRelativeResize="0"/>
          <p:nvPr/>
        </p:nvPicPr>
        <p:blipFill rotWithShape="1">
          <a:blip r:embed="rId2">
            <a:alphaModFix/>
          </a:blip>
          <a:srcRect r="32432" b="55452"/>
          <a:stretch/>
        </p:blipFill>
        <p:spPr>
          <a:xfrm flipH="1">
            <a:off x="0" y="3886201"/>
            <a:ext cx="2769425" cy="1316500"/>
          </a:xfrm>
          <a:prstGeom prst="rect">
            <a:avLst/>
          </a:prstGeom>
          <a:noFill/>
          <a:ln>
            <a:noFill/>
          </a:ln>
        </p:spPr>
      </p:pic>
      <p:sp>
        <p:nvSpPr>
          <p:cNvPr id="62" name="Google Shape;62;p10"/>
          <p:cNvSpPr/>
          <p:nvPr/>
        </p:nvSpPr>
        <p:spPr>
          <a:xfrm flipH="1">
            <a:off x="7798375" y="5400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blip>
          <a:srcRect r="4933"/>
          <a:stretch/>
        </p:blipFill>
        <p:spPr>
          <a:xfrm>
            <a:off x="2423813" y="942650"/>
            <a:ext cx="4296376" cy="3258350"/>
          </a:xfrm>
          <a:prstGeom prst="rect">
            <a:avLst/>
          </a:prstGeom>
          <a:noFill/>
          <a:ln>
            <a:noFill/>
          </a:ln>
        </p:spPr>
      </p:pic>
      <p:sp>
        <p:nvSpPr>
          <p:cNvPr id="65" name="Google Shape;65;p11"/>
          <p:cNvSpPr/>
          <p:nvPr/>
        </p:nvSpPr>
        <p:spPr>
          <a:xfrm flipH="1">
            <a:off x="3995850" y="5400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txBox="1">
            <a:spLocks noGrp="1"/>
          </p:cNvSpPr>
          <p:nvPr>
            <p:ph type="title" hasCustomPrompt="1"/>
          </p:nvPr>
        </p:nvSpPr>
        <p:spPr>
          <a:xfrm>
            <a:off x="941550" y="1692300"/>
            <a:ext cx="72609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284000" y="326707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68" name="Google Shape;68;p11"/>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ctrTitle"/>
          </p:nvPr>
        </p:nvSpPr>
        <p:spPr>
          <a:xfrm>
            <a:off x="720000" y="955075"/>
            <a:ext cx="5294700" cy="22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t>Mobile-based Health Care Application Using Human Activity Recognition</a:t>
            </a:r>
            <a:endParaRPr sz="3600" b="1" dirty="0"/>
          </a:p>
        </p:txBody>
      </p:sp>
      <p:sp>
        <p:nvSpPr>
          <p:cNvPr id="178" name="Google Shape;178;p25"/>
          <p:cNvSpPr txBox="1"/>
          <p:nvPr/>
        </p:nvSpPr>
        <p:spPr>
          <a:xfrm>
            <a:off x="693100" y="4260725"/>
            <a:ext cx="420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Medium"/>
                <a:ea typeface="Montserrat Medium"/>
                <a:cs typeface="Montserrat Medium"/>
                <a:sym typeface="Montserrat Medium"/>
              </a:rPr>
              <a:t>Student		: Nguyễn Đức Dũng</a:t>
            </a:r>
            <a:endParaRPr>
              <a:latin typeface="Montserrat Medium"/>
              <a:ea typeface="Montserrat Medium"/>
              <a:cs typeface="Montserrat Medium"/>
              <a:sym typeface="Montserrat Medium"/>
            </a:endParaRPr>
          </a:p>
          <a:p>
            <a:pPr marL="0" lvl="0" indent="0" algn="l" rtl="0">
              <a:spcBef>
                <a:spcPts val="0"/>
              </a:spcBef>
              <a:spcAft>
                <a:spcPts val="0"/>
              </a:spcAft>
              <a:buNone/>
            </a:pPr>
            <a:r>
              <a:rPr lang="en">
                <a:latin typeface="Montserrat Medium"/>
                <a:ea typeface="Montserrat Medium"/>
                <a:cs typeface="Montserrat Medium"/>
                <a:sym typeface="Montserrat Medium"/>
              </a:rPr>
              <a:t>Supervisor	: Dr. Cao Tuấn Dũng</a:t>
            </a:r>
            <a:endParaRPr>
              <a:latin typeface="Montserrat Medium"/>
              <a:ea typeface="Montserrat Medium"/>
              <a:cs typeface="Montserrat Medium"/>
              <a:sym typeface="Montserrat Medium"/>
            </a:endParaRPr>
          </a:p>
        </p:txBody>
      </p:sp>
      <p:pic>
        <p:nvPicPr>
          <p:cNvPr id="179" name="Google Shape;179;p25"/>
          <p:cNvPicPr preferRelativeResize="0"/>
          <p:nvPr/>
        </p:nvPicPr>
        <p:blipFill>
          <a:blip r:embed="rId3">
            <a:alphaModFix/>
          </a:blip>
          <a:stretch>
            <a:fillRect/>
          </a:stretch>
        </p:blipFill>
        <p:spPr>
          <a:xfrm>
            <a:off x="7251975" y="0"/>
            <a:ext cx="1848223" cy="747750"/>
          </a:xfrm>
          <a:prstGeom prst="rect">
            <a:avLst/>
          </a:prstGeom>
          <a:noFill/>
          <a:ln>
            <a:noFill/>
          </a:ln>
        </p:spPr>
      </p:pic>
      <p:sp>
        <p:nvSpPr>
          <p:cNvPr id="2" name="TextBox 1"/>
          <p:cNvSpPr txBox="1"/>
          <p:nvPr/>
        </p:nvSpPr>
        <p:spPr>
          <a:xfrm>
            <a:off x="8708164" y="4835723"/>
            <a:ext cx="435836" cy="307777"/>
          </a:xfrm>
          <a:prstGeom prst="rect">
            <a:avLst/>
          </a:prstGeom>
          <a:noFill/>
        </p:spPr>
        <p:txBody>
          <a:bodyPr wrap="square" rtlCol="0">
            <a:spAutoFit/>
          </a:bodyPr>
          <a:lstStyle/>
          <a:p>
            <a:pPr algn="r"/>
            <a:r>
              <a:rPr lang="en-US" dirty="0">
                <a:solidFill>
                  <a:srgbClr val="FF0000"/>
                </a:solidFill>
                <a:latin typeface="Montserrat ExtraBold" panose="00000900000000000000" pitchFamily="2" charset="0"/>
              </a:rPr>
              <a:t>1</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Google Shape;198;p27"/>
          <p:cNvSpPr txBox="1">
            <a:spLocks/>
          </p:cNvSpPr>
          <p:nvPr/>
        </p:nvSpPr>
        <p:spPr>
          <a:xfrm>
            <a:off x="868066" y="668183"/>
            <a:ext cx="4170300" cy="24510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800"/>
              <a:buFont typeface="Montserrat ExtraBold"/>
              <a:buNone/>
              <a:defRPr sz="3100" b="0"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9pPr>
          </a:lstStyle>
          <a:p>
            <a:pPr algn="ctr"/>
            <a:r>
              <a:rPr lang="en-US" sz="3600" dirty="0" smtClean="0">
                <a:solidFill>
                  <a:srgbClr val="EA5430"/>
                </a:solidFill>
              </a:rPr>
              <a:t>Solution Approach</a:t>
            </a:r>
            <a:endParaRPr lang="en-US" sz="3600" dirty="0">
              <a:solidFill>
                <a:srgbClr val="EA5430"/>
              </a:solidFill>
            </a:endParaRPr>
          </a:p>
        </p:txBody>
      </p:sp>
      <p:sp>
        <p:nvSpPr>
          <p:cNvPr id="5" name="Google Shape;199;p27"/>
          <p:cNvSpPr txBox="1">
            <a:spLocks/>
          </p:cNvSpPr>
          <p:nvPr/>
        </p:nvSpPr>
        <p:spPr>
          <a:xfrm>
            <a:off x="1026785" y="588833"/>
            <a:ext cx="3852862"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 sz="6000" dirty="0" smtClean="0">
                <a:effectLst>
                  <a:outerShdw blurRad="38100" dist="38100" dir="2700000" algn="tl">
                    <a:srgbClr val="000000">
                      <a:alpha val="43137"/>
                    </a:srgbClr>
                  </a:outerShdw>
                </a:effectLst>
              </a:rPr>
              <a:t>03</a:t>
            </a:r>
            <a:endParaRPr lang="en" sz="6000" dirty="0">
              <a:effectLst>
                <a:outerShdw blurRad="38100" dist="38100" dir="2700000" algn="tl">
                  <a:srgbClr val="000000">
                    <a:alpha val="43137"/>
                  </a:srgbClr>
                </a:outerShdw>
              </a:effectLst>
            </a:endParaRPr>
          </a:p>
        </p:txBody>
      </p:sp>
      <p:sp>
        <p:nvSpPr>
          <p:cNvPr id="7" name="TextBox 6"/>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10</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680250"/>
            <a:ext cx="6595200" cy="421929"/>
          </a:xfrm>
        </p:spPr>
        <p:txBody>
          <a:bodyPr/>
          <a:lstStyle/>
          <a:p>
            <a:r>
              <a:rPr lang="en-US" dirty="0" smtClean="0"/>
              <a:t>Recognize human activity</a:t>
            </a:r>
            <a:endParaRPr lang="en-US" dirty="0"/>
          </a:p>
        </p:txBody>
      </p:sp>
      <p:sp>
        <p:nvSpPr>
          <p:cNvPr id="3" name="Text Placeholder 2"/>
          <p:cNvSpPr>
            <a:spLocks noGrp="1"/>
          </p:cNvSpPr>
          <p:nvPr>
            <p:ph type="subTitle" idx="1"/>
          </p:nvPr>
        </p:nvSpPr>
        <p:spPr>
          <a:xfrm>
            <a:off x="719999" y="1379765"/>
            <a:ext cx="6399258" cy="2245178"/>
          </a:xfrm>
        </p:spPr>
        <p:txBody>
          <a:bodyPr/>
          <a:lstStyle/>
          <a:p>
            <a:pPr indent="-317500">
              <a:lnSpc>
                <a:spcPct val="150000"/>
              </a:lnSpc>
              <a:spcBef>
                <a:spcPts val="1200"/>
              </a:spcBef>
              <a:buClr>
                <a:srgbClr val="334436"/>
              </a:buClr>
              <a:buSzPts val="1400"/>
              <a:buFont typeface="Montserrat Medium"/>
              <a:buChar char="➢"/>
            </a:pPr>
            <a:r>
              <a:rPr lang="en-GB" sz="2000" dirty="0">
                <a:solidFill>
                  <a:srgbClr val="334436"/>
                </a:solidFill>
              </a:rPr>
              <a:t>Input data from wearable sensors</a:t>
            </a:r>
            <a:r>
              <a:rPr lang="en-GB" sz="2000" dirty="0" smtClean="0">
                <a:solidFill>
                  <a:srgbClr val="334436"/>
                </a:solidFill>
              </a:rPr>
              <a:t>.</a:t>
            </a:r>
            <a:endParaRPr lang="en-GB" sz="2000" dirty="0" smtClean="0">
              <a:solidFill>
                <a:srgbClr val="334436"/>
              </a:solidFill>
              <a:sym typeface="Montserrat Medium"/>
            </a:endParaRPr>
          </a:p>
          <a:p>
            <a:pPr lvl="0" indent="-317500">
              <a:lnSpc>
                <a:spcPct val="150000"/>
              </a:lnSpc>
              <a:spcBef>
                <a:spcPts val="1200"/>
              </a:spcBef>
              <a:buClr>
                <a:srgbClr val="334436"/>
              </a:buClr>
              <a:buSzPts val="1400"/>
              <a:buFont typeface="Montserrat Medium"/>
              <a:buChar char="➢"/>
            </a:pPr>
            <a:r>
              <a:rPr lang="en-GB" sz="2000" dirty="0" smtClean="0">
                <a:solidFill>
                  <a:srgbClr val="334436"/>
                </a:solidFill>
                <a:sym typeface="Montserrat Medium"/>
              </a:rPr>
              <a:t>Sequential approach in time series analysis.</a:t>
            </a:r>
          </a:p>
          <a:p>
            <a:pPr marL="139700" indent="0">
              <a:lnSpc>
                <a:spcPct val="150000"/>
              </a:lnSpc>
              <a:spcBef>
                <a:spcPts val="1200"/>
              </a:spcBef>
              <a:buClr>
                <a:srgbClr val="334436"/>
              </a:buClr>
              <a:buSzPts val="1400"/>
            </a:pPr>
            <a:r>
              <a:rPr lang="en-GB" sz="2000" dirty="0" smtClean="0">
                <a:solidFill>
                  <a:srgbClr val="334436"/>
                </a:solidFill>
                <a:sym typeface="Wingdings" panose="05000000000000000000" pitchFamily="2" charset="2"/>
              </a:rPr>
              <a:t> </a:t>
            </a:r>
            <a:r>
              <a:rPr lang="en-GB" sz="2000" dirty="0" smtClean="0">
                <a:solidFill>
                  <a:srgbClr val="334436"/>
                </a:solidFill>
              </a:rPr>
              <a:t>Use </a:t>
            </a:r>
            <a:r>
              <a:rPr lang="en-GB" sz="2000" dirty="0">
                <a:solidFill>
                  <a:srgbClr val="334436"/>
                </a:solidFill>
              </a:rPr>
              <a:t>Long Short-Term Memory network.</a:t>
            </a:r>
            <a:endParaRPr lang="en-GB" sz="2000" dirty="0">
              <a:solidFill>
                <a:srgbClr val="000000"/>
              </a:solidFill>
              <a:latin typeface="Montserrat Medium" panose="00000600000000000000" pitchFamily="2" charset="0"/>
            </a:endParaRPr>
          </a:p>
          <a:p>
            <a:pPr marL="139700" lvl="0" indent="0">
              <a:lnSpc>
                <a:spcPct val="150000"/>
              </a:lnSpc>
              <a:spcBef>
                <a:spcPts val="1200"/>
              </a:spcBef>
              <a:buClr>
                <a:srgbClr val="334436"/>
              </a:buClr>
              <a:buSzPts val="1400"/>
            </a:pPr>
            <a:endParaRPr lang="en-GB" sz="2000" dirty="0">
              <a:solidFill>
                <a:srgbClr val="334436"/>
              </a:solidFill>
              <a:sym typeface="Montserrat Medium"/>
            </a:endParaRPr>
          </a:p>
        </p:txBody>
      </p:sp>
      <p:sp>
        <p:nvSpPr>
          <p:cNvPr id="4" name="TextBox 3"/>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11</a:t>
            </a:r>
            <a:endParaRPr lang="en-US" dirty="0">
              <a:solidFill>
                <a:srgbClr val="FF0000"/>
              </a:solidFill>
              <a:latin typeface="Montserrat ExtraBold" panose="00000900000000000000" pitchFamily="2" charset="0"/>
            </a:endParaRPr>
          </a:p>
        </p:txBody>
      </p:sp>
    </p:spTree>
    <p:extLst>
      <p:ext uri="{BB962C8B-B14F-4D97-AF65-F5344CB8AC3E}">
        <p14:creationId xmlns:p14="http://schemas.microsoft.com/office/powerpoint/2010/main" val="98715404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a:spLocks noGrp="1"/>
          </p:cNvSpPr>
          <p:nvPr>
            <p:ph type="title"/>
          </p:nvPr>
        </p:nvSpPr>
        <p:spPr>
          <a:xfrm>
            <a:off x="720000" y="680250"/>
            <a:ext cx="4655700" cy="4627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architecture</a:t>
            </a:r>
            <a:endParaRPr dirty="0"/>
          </a:p>
        </p:txBody>
      </p:sp>
      <p:sp>
        <p:nvSpPr>
          <p:cNvPr id="289" name="Google Shape;289;p36"/>
          <p:cNvSpPr txBox="1">
            <a:spLocks noGrp="1"/>
          </p:cNvSpPr>
          <p:nvPr>
            <p:ph type="subTitle" idx="1"/>
          </p:nvPr>
        </p:nvSpPr>
        <p:spPr>
          <a:xfrm>
            <a:off x="720000" y="1445079"/>
            <a:ext cx="2409900" cy="1763485"/>
          </a:xfrm>
          <a:prstGeom prst="rect">
            <a:avLst/>
          </a:prstGeom>
        </p:spPr>
        <p:txBody>
          <a:bodyPr spcFirstLastPara="1" wrap="square" lIns="91425" tIns="91425" rIns="91425" bIns="91425" anchor="t" anchorCtr="0">
            <a:noAutofit/>
          </a:bodyPr>
          <a:lstStyle/>
          <a:p>
            <a:pPr indent="-381000">
              <a:lnSpc>
                <a:spcPct val="150000"/>
              </a:lnSpc>
              <a:buClr>
                <a:srgbClr val="434343"/>
              </a:buClr>
              <a:buSzPts val="2400"/>
              <a:buFont typeface="Wingdings" panose="05000000000000000000" pitchFamily="2" charset="2"/>
              <a:buChar char="Ø"/>
            </a:pPr>
            <a:r>
              <a:rPr lang="en-US" sz="2400" dirty="0">
                <a:solidFill>
                  <a:srgbClr val="434343"/>
                </a:solidFill>
                <a:latin typeface="Source Sans Pro"/>
                <a:ea typeface="Source Sans Pro"/>
                <a:cs typeface="Source Sans Pro"/>
                <a:sym typeface="Source Sans Pro"/>
              </a:rPr>
              <a:t>HAR Model</a:t>
            </a:r>
            <a:r>
              <a:rPr lang="en-US" sz="2400" dirty="0" smtClean="0">
                <a:solidFill>
                  <a:srgbClr val="434343"/>
                </a:solidFill>
                <a:latin typeface="Source Sans Pro"/>
                <a:ea typeface="Source Sans Pro"/>
                <a:cs typeface="Source Sans Pro"/>
                <a:sym typeface="Source Sans Pro"/>
              </a:rPr>
              <a:t>.</a:t>
            </a:r>
            <a:endParaRPr lang="en" sz="2400" dirty="0" smtClean="0">
              <a:solidFill>
                <a:srgbClr val="434343"/>
              </a:solidFill>
              <a:latin typeface="Source Sans Pro"/>
              <a:ea typeface="Source Sans Pro"/>
              <a:cs typeface="Source Sans Pro"/>
              <a:sym typeface="Source Sans Pro"/>
            </a:endParaRPr>
          </a:p>
          <a:p>
            <a:pPr marL="457200" lvl="0" indent="-381000" algn="l" rtl="0">
              <a:lnSpc>
                <a:spcPct val="150000"/>
              </a:lnSpc>
              <a:spcBef>
                <a:spcPts val="0"/>
              </a:spcBef>
              <a:spcAft>
                <a:spcPts val="0"/>
              </a:spcAft>
              <a:buClr>
                <a:srgbClr val="434343"/>
              </a:buClr>
              <a:buSzPts val="2400"/>
              <a:buFont typeface="Wingdings" panose="05000000000000000000" pitchFamily="2" charset="2"/>
              <a:buChar char="Ø"/>
            </a:pPr>
            <a:r>
              <a:rPr lang="en" sz="2400" dirty="0" smtClean="0">
                <a:solidFill>
                  <a:srgbClr val="434343"/>
                </a:solidFill>
                <a:latin typeface="Source Sans Pro"/>
                <a:ea typeface="Source Sans Pro"/>
                <a:cs typeface="Source Sans Pro"/>
                <a:sym typeface="Source Sans Pro"/>
              </a:rPr>
              <a:t>Client </a:t>
            </a:r>
            <a:r>
              <a:rPr lang="en" sz="2400" dirty="0">
                <a:solidFill>
                  <a:srgbClr val="434343"/>
                </a:solidFill>
                <a:latin typeface="Source Sans Pro"/>
                <a:ea typeface="Source Sans Pro"/>
                <a:cs typeface="Source Sans Pro"/>
                <a:sym typeface="Source Sans Pro"/>
              </a:rPr>
              <a:t>site.</a:t>
            </a:r>
            <a:endParaRPr sz="2400" dirty="0">
              <a:solidFill>
                <a:srgbClr val="434343"/>
              </a:solidFill>
              <a:latin typeface="Source Sans Pro"/>
              <a:ea typeface="Source Sans Pro"/>
              <a:cs typeface="Source Sans Pro"/>
              <a:sym typeface="Source Sans Pro"/>
            </a:endParaRPr>
          </a:p>
          <a:p>
            <a:pPr marL="457200" lvl="0" indent="-381000" algn="l" rtl="0">
              <a:lnSpc>
                <a:spcPct val="150000"/>
              </a:lnSpc>
              <a:spcBef>
                <a:spcPts val="0"/>
              </a:spcBef>
              <a:spcAft>
                <a:spcPts val="0"/>
              </a:spcAft>
              <a:buClr>
                <a:srgbClr val="434343"/>
              </a:buClr>
              <a:buSzPts val="2400"/>
              <a:buFont typeface="Wingdings" panose="05000000000000000000" pitchFamily="2" charset="2"/>
              <a:buChar char="Ø"/>
            </a:pPr>
            <a:r>
              <a:rPr lang="en" sz="2400" dirty="0">
                <a:solidFill>
                  <a:srgbClr val="434343"/>
                </a:solidFill>
                <a:latin typeface="Source Sans Pro"/>
                <a:ea typeface="Source Sans Pro"/>
                <a:cs typeface="Source Sans Pro"/>
                <a:sym typeface="Source Sans Pro"/>
              </a:rPr>
              <a:t>Server site</a:t>
            </a:r>
            <a:r>
              <a:rPr lang="en" sz="2400" dirty="0" smtClean="0">
                <a:solidFill>
                  <a:srgbClr val="434343"/>
                </a:solidFill>
                <a:latin typeface="Source Sans Pro"/>
                <a:ea typeface="Source Sans Pro"/>
                <a:cs typeface="Source Sans Pro"/>
                <a:sym typeface="Source Sans Pro"/>
              </a:rPr>
              <a:t>.</a:t>
            </a:r>
            <a:endParaRPr sz="2400" dirty="0">
              <a:solidFill>
                <a:srgbClr val="434343"/>
              </a:solidFill>
              <a:latin typeface="Source Sans Pro"/>
              <a:ea typeface="Source Sans Pro"/>
              <a:cs typeface="Source Sans Pro"/>
              <a:sym typeface="Source Sans Pro"/>
            </a:endParaRPr>
          </a:p>
        </p:txBody>
      </p:sp>
      <p:pic>
        <p:nvPicPr>
          <p:cNvPr id="290" name="Google Shape;290;p36"/>
          <p:cNvPicPr preferRelativeResize="0"/>
          <p:nvPr/>
        </p:nvPicPr>
        <p:blipFill>
          <a:blip r:embed="rId3">
            <a:alphaModFix/>
          </a:blip>
          <a:stretch>
            <a:fillRect/>
          </a:stretch>
        </p:blipFill>
        <p:spPr>
          <a:xfrm>
            <a:off x="3510116" y="1244243"/>
            <a:ext cx="4516851" cy="3525600"/>
          </a:xfrm>
          <a:prstGeom prst="rect">
            <a:avLst/>
          </a:prstGeom>
          <a:noFill/>
          <a:ln>
            <a:noFill/>
          </a:ln>
        </p:spPr>
      </p:pic>
      <p:sp>
        <p:nvSpPr>
          <p:cNvPr id="5" name="TextBox 4"/>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12</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a:spLocks noGrp="1"/>
          </p:cNvSpPr>
          <p:nvPr>
            <p:ph type="title"/>
          </p:nvPr>
        </p:nvSpPr>
        <p:spPr>
          <a:xfrm>
            <a:off x="720000" y="680250"/>
            <a:ext cx="4655700" cy="4627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Achievement</a:t>
            </a:r>
            <a:endParaRPr dirty="0"/>
          </a:p>
        </p:txBody>
      </p:sp>
      <p:sp>
        <p:nvSpPr>
          <p:cNvPr id="5" name="TextBox 4"/>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13</a:t>
            </a:r>
            <a:endParaRPr lang="en-US" dirty="0">
              <a:solidFill>
                <a:srgbClr val="FF0000"/>
              </a:solidFill>
              <a:latin typeface="Montserrat ExtraBold" panose="000009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763" y="1281869"/>
            <a:ext cx="1768792" cy="365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952" y="1281869"/>
            <a:ext cx="1768792" cy="3657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463" y="1281869"/>
            <a:ext cx="1768792" cy="3657600"/>
          </a:xfrm>
          <a:prstGeom prst="rect">
            <a:avLst/>
          </a:prstGeom>
        </p:spPr>
      </p:pic>
    </p:spTree>
    <p:extLst>
      <p:ext uri="{BB962C8B-B14F-4D97-AF65-F5344CB8AC3E}">
        <p14:creationId xmlns:p14="http://schemas.microsoft.com/office/powerpoint/2010/main" val="328771395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4" name="Google Shape;198;p27"/>
          <p:cNvSpPr txBox="1">
            <a:spLocks/>
          </p:cNvSpPr>
          <p:nvPr/>
        </p:nvSpPr>
        <p:spPr>
          <a:xfrm>
            <a:off x="876615" y="676735"/>
            <a:ext cx="4170300" cy="225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800"/>
              <a:buFont typeface="Montserrat ExtraBold"/>
              <a:buNone/>
              <a:defRPr sz="3100" b="0"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9pPr>
          </a:lstStyle>
          <a:p>
            <a:pPr algn="ctr"/>
            <a:r>
              <a:rPr lang="en-US" sz="3600" dirty="0" smtClean="0">
                <a:solidFill>
                  <a:srgbClr val="EA5430"/>
                </a:solidFill>
              </a:rPr>
              <a:t>Main Contributions</a:t>
            </a:r>
            <a:endParaRPr lang="en-US" sz="3600" dirty="0">
              <a:solidFill>
                <a:srgbClr val="EA5430"/>
              </a:solidFill>
            </a:endParaRPr>
          </a:p>
        </p:txBody>
      </p:sp>
      <p:sp>
        <p:nvSpPr>
          <p:cNvPr id="5" name="Google Shape;199;p27"/>
          <p:cNvSpPr txBox="1">
            <a:spLocks/>
          </p:cNvSpPr>
          <p:nvPr/>
        </p:nvSpPr>
        <p:spPr>
          <a:xfrm>
            <a:off x="1035334" y="597384"/>
            <a:ext cx="3852862"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 sz="6000" dirty="0" smtClean="0">
                <a:effectLst>
                  <a:outerShdw blurRad="38100" dist="38100" dir="2700000" algn="tl">
                    <a:srgbClr val="000000">
                      <a:alpha val="43137"/>
                    </a:srgbClr>
                  </a:outerShdw>
                </a:effectLst>
              </a:rPr>
              <a:t>04</a:t>
            </a:r>
            <a:endParaRPr lang="en" sz="6000" dirty="0">
              <a:effectLst>
                <a:outerShdw blurRad="38100" dist="38100" dir="2700000" algn="tl">
                  <a:srgbClr val="000000">
                    <a:alpha val="43137"/>
                  </a:srgbClr>
                </a:outerShdw>
              </a:effectLst>
            </a:endParaRPr>
          </a:p>
        </p:txBody>
      </p:sp>
      <p:sp>
        <p:nvSpPr>
          <p:cNvPr id="7" name="TextBox 6"/>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14</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Conclusion</a:t>
            </a:r>
            <a:endParaRPr dirty="0"/>
          </a:p>
        </p:txBody>
      </p:sp>
      <p:sp>
        <p:nvSpPr>
          <p:cNvPr id="353" name="Google Shape;353;p4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1800" dirty="0">
                <a:latin typeface="Montserrat Medium" panose="00000600000000000000" pitchFamily="2" charset="0"/>
              </a:rPr>
              <a:t>Built a LSTM model.</a:t>
            </a:r>
            <a:endParaRPr sz="1800" dirty="0">
              <a:latin typeface="Montserrat Medium" panose="00000600000000000000" pitchFamily="2" charset="0"/>
            </a:endParaRPr>
          </a:p>
          <a:p>
            <a:pPr marL="457200" lvl="0" indent="-342900" algn="l" rtl="0">
              <a:lnSpc>
                <a:spcPct val="150000"/>
              </a:lnSpc>
              <a:spcBef>
                <a:spcPts val="1000"/>
              </a:spcBef>
              <a:spcAft>
                <a:spcPts val="0"/>
              </a:spcAft>
              <a:buSzPts val="1800"/>
              <a:buChar char="➢"/>
            </a:pPr>
            <a:r>
              <a:rPr lang="en" sz="1800" dirty="0">
                <a:latin typeface="Montserrat Medium" panose="00000600000000000000" pitchFamily="2" charset="0"/>
              </a:rPr>
              <a:t>Summarized models and techniques for implementing ML on mobile.</a:t>
            </a:r>
            <a:endParaRPr sz="1800" dirty="0">
              <a:latin typeface="Montserrat Medium" panose="00000600000000000000" pitchFamily="2" charset="0"/>
            </a:endParaRPr>
          </a:p>
          <a:p>
            <a:pPr marL="457200" lvl="0" indent="-342900" algn="l" rtl="0">
              <a:lnSpc>
                <a:spcPct val="150000"/>
              </a:lnSpc>
              <a:spcBef>
                <a:spcPts val="1000"/>
              </a:spcBef>
              <a:spcAft>
                <a:spcPts val="0"/>
              </a:spcAft>
              <a:buSzPts val="1800"/>
              <a:buChar char="➢"/>
            </a:pPr>
            <a:r>
              <a:rPr lang="en" sz="1800" dirty="0">
                <a:latin typeface="Montserrat Medium" panose="00000600000000000000" pitchFamily="2" charset="0"/>
              </a:rPr>
              <a:t>Published an Android module supporting recognizing human activity.</a:t>
            </a:r>
            <a:endParaRPr sz="1800" dirty="0">
              <a:latin typeface="Montserrat Medium" panose="00000600000000000000" pitchFamily="2" charset="0"/>
            </a:endParaRPr>
          </a:p>
          <a:p>
            <a:pPr marL="457200" lvl="0" indent="-342900" algn="l" rtl="0">
              <a:lnSpc>
                <a:spcPct val="150000"/>
              </a:lnSpc>
              <a:spcBef>
                <a:spcPts val="1000"/>
              </a:spcBef>
              <a:spcAft>
                <a:spcPts val="1000"/>
              </a:spcAft>
              <a:buSzPts val="1800"/>
              <a:buChar char="➢"/>
            </a:pPr>
            <a:r>
              <a:rPr lang="en" sz="1800" dirty="0">
                <a:latin typeface="Montserrat Medium" panose="00000600000000000000" pitchFamily="2" charset="0"/>
              </a:rPr>
              <a:t>Completed a healthcare application with main features.</a:t>
            </a:r>
            <a:endParaRPr sz="1800" dirty="0">
              <a:latin typeface="Montserrat Medium" panose="00000600000000000000" pitchFamily="2" charset="0"/>
            </a:endParaRPr>
          </a:p>
        </p:txBody>
      </p:sp>
      <p:sp>
        <p:nvSpPr>
          <p:cNvPr id="4" name="TextBox 3"/>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15</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720000" y="445025"/>
            <a:ext cx="7704000" cy="9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 a LSTM model to solve HAR problem</a:t>
            </a:r>
            <a:endParaRPr/>
          </a:p>
        </p:txBody>
      </p:sp>
      <p:sp>
        <p:nvSpPr>
          <p:cNvPr id="302" name="Google Shape;302;p38"/>
          <p:cNvSpPr txBox="1"/>
          <p:nvPr/>
        </p:nvSpPr>
        <p:spPr>
          <a:xfrm>
            <a:off x="720050" y="1963895"/>
            <a:ext cx="2979000" cy="2172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200"/>
              </a:spcBef>
              <a:spcAft>
                <a:spcPts val="0"/>
              </a:spcAft>
              <a:buClr>
                <a:srgbClr val="334436"/>
              </a:buClr>
              <a:buSzPts val="1400"/>
              <a:buFont typeface="Montserrat Medium"/>
              <a:buChar char="➢"/>
            </a:pPr>
            <a:r>
              <a:rPr lang="en" dirty="0">
                <a:solidFill>
                  <a:srgbClr val="334436"/>
                </a:solidFill>
                <a:latin typeface="Montserrat Medium"/>
                <a:ea typeface="Montserrat Medium"/>
                <a:cs typeface="Montserrat Medium"/>
                <a:sym typeface="Montserrat Medium"/>
              </a:rPr>
              <a:t>“Sensors activity dataset” published by Shoaib et al.</a:t>
            </a:r>
            <a:endParaRPr dirty="0">
              <a:solidFill>
                <a:srgbClr val="334436"/>
              </a:solidFill>
              <a:latin typeface="Montserrat Medium"/>
              <a:ea typeface="Montserrat Medium"/>
              <a:cs typeface="Montserrat Medium"/>
              <a:sym typeface="Montserrat Medium"/>
            </a:endParaRPr>
          </a:p>
          <a:p>
            <a:pPr marL="457200" lvl="0" indent="-317500" algn="l" rtl="0">
              <a:lnSpc>
                <a:spcPct val="100000"/>
              </a:lnSpc>
              <a:spcBef>
                <a:spcPts val="1000"/>
              </a:spcBef>
              <a:spcAft>
                <a:spcPts val="0"/>
              </a:spcAft>
              <a:buClr>
                <a:srgbClr val="334436"/>
              </a:buClr>
              <a:buSzPts val="1400"/>
              <a:buFont typeface="Montserrat Medium"/>
              <a:buChar char="➢"/>
            </a:pPr>
            <a:r>
              <a:rPr lang="en" dirty="0">
                <a:solidFill>
                  <a:srgbClr val="334436"/>
                </a:solidFill>
                <a:latin typeface="Montserrat Medium"/>
                <a:ea typeface="Montserrat Medium"/>
                <a:cs typeface="Montserrat Medium"/>
                <a:sym typeface="Montserrat Medium"/>
              </a:rPr>
              <a:t>7 physical activities.</a:t>
            </a:r>
            <a:endParaRPr dirty="0">
              <a:solidFill>
                <a:srgbClr val="334436"/>
              </a:solidFill>
              <a:latin typeface="Montserrat Medium"/>
              <a:ea typeface="Montserrat Medium"/>
              <a:cs typeface="Montserrat Medium"/>
              <a:sym typeface="Montserrat Medium"/>
            </a:endParaRPr>
          </a:p>
          <a:p>
            <a:pPr marL="457200" lvl="0" indent="-317500" algn="l" rtl="0">
              <a:lnSpc>
                <a:spcPct val="100000"/>
              </a:lnSpc>
              <a:spcBef>
                <a:spcPts val="1200"/>
              </a:spcBef>
              <a:spcAft>
                <a:spcPts val="1000"/>
              </a:spcAft>
              <a:buClr>
                <a:srgbClr val="334436"/>
              </a:buClr>
              <a:buSzPts val="1400"/>
              <a:buFont typeface="Montserrat Medium"/>
              <a:buChar char="➢"/>
            </a:pPr>
            <a:r>
              <a:rPr lang="en" dirty="0">
                <a:solidFill>
                  <a:srgbClr val="334436"/>
                </a:solidFill>
                <a:latin typeface="Montserrat Medium"/>
                <a:ea typeface="Montserrat Medium"/>
                <a:cs typeface="Montserrat Medium"/>
                <a:sym typeface="Montserrat Medium"/>
              </a:rPr>
              <a:t>Data of sensors of smartphones in left and right jean’s pockets.</a:t>
            </a:r>
            <a:endParaRPr dirty="0">
              <a:solidFill>
                <a:srgbClr val="334436"/>
              </a:solidFill>
              <a:latin typeface="Montserrat Medium"/>
              <a:ea typeface="Montserrat Medium"/>
              <a:cs typeface="Montserrat Medium"/>
              <a:sym typeface="Montserrat Medium"/>
            </a:endParaRPr>
          </a:p>
        </p:txBody>
      </p:sp>
      <p:sp>
        <p:nvSpPr>
          <p:cNvPr id="303" name="Google Shape;303;p38"/>
          <p:cNvSpPr txBox="1"/>
          <p:nvPr/>
        </p:nvSpPr>
        <p:spPr>
          <a:xfrm>
            <a:off x="4034700" y="1652895"/>
            <a:ext cx="43893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rgbClr val="000000"/>
              </a:buClr>
              <a:buSzPts val="1100"/>
              <a:buFont typeface="Arial"/>
              <a:buNone/>
            </a:pPr>
            <a:r>
              <a:rPr lang="en" sz="2000" b="1" dirty="0">
                <a:solidFill>
                  <a:srgbClr val="334436"/>
                </a:solidFill>
                <a:latin typeface="Montserrat"/>
                <a:ea typeface="Montserrat"/>
                <a:cs typeface="Montserrat"/>
                <a:sym typeface="Montserrat"/>
              </a:rPr>
              <a:t>Model structure</a:t>
            </a:r>
            <a:endParaRPr sz="2000" b="1" dirty="0">
              <a:solidFill>
                <a:srgbClr val="334436"/>
              </a:solidFill>
              <a:latin typeface="Montserrat"/>
              <a:ea typeface="Montserrat"/>
              <a:cs typeface="Montserrat"/>
              <a:sym typeface="Montserrat"/>
            </a:endParaRPr>
          </a:p>
        </p:txBody>
      </p:sp>
      <p:sp>
        <p:nvSpPr>
          <p:cNvPr id="304" name="Google Shape;304;p38"/>
          <p:cNvSpPr txBox="1"/>
          <p:nvPr/>
        </p:nvSpPr>
        <p:spPr>
          <a:xfrm>
            <a:off x="720050" y="1652895"/>
            <a:ext cx="29790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2000" b="1" dirty="0">
                <a:solidFill>
                  <a:srgbClr val="334436"/>
                </a:solidFill>
                <a:latin typeface="Montserrat"/>
                <a:ea typeface="Montserrat"/>
                <a:cs typeface="Montserrat"/>
                <a:sym typeface="Montserrat"/>
              </a:rPr>
              <a:t>Dataset</a:t>
            </a:r>
            <a:endParaRPr sz="2000" b="1" dirty="0">
              <a:solidFill>
                <a:srgbClr val="334436"/>
              </a:solidFill>
              <a:latin typeface="Montserrat"/>
              <a:ea typeface="Montserrat"/>
              <a:cs typeface="Montserrat"/>
              <a:sym typeface="Montserra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713" y="2157922"/>
            <a:ext cx="4380608" cy="2109497"/>
          </a:xfrm>
          <a:prstGeom prst="rect">
            <a:avLst/>
          </a:prstGeom>
        </p:spPr>
      </p:pic>
      <p:sp>
        <p:nvSpPr>
          <p:cNvPr id="7" name="TextBox 6"/>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16</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title"/>
          </p:nvPr>
        </p:nvSpPr>
        <p:spPr>
          <a:xfrm>
            <a:off x="720000" y="445025"/>
            <a:ext cx="7704000" cy="493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sp>
        <p:nvSpPr>
          <p:cNvPr id="311" name="Google Shape;311;p39"/>
          <p:cNvSpPr txBox="1"/>
          <p:nvPr/>
        </p:nvSpPr>
        <p:spPr>
          <a:xfrm>
            <a:off x="720000" y="1321175"/>
            <a:ext cx="3898200" cy="6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chemeClr val="dk2"/>
                </a:solidFill>
                <a:latin typeface="Montserrat Medium"/>
                <a:ea typeface="Montserrat Medium"/>
                <a:cs typeface="Montserrat Medium"/>
                <a:sym typeface="Montserrat Medium"/>
              </a:rPr>
              <a:t>Average accuracy of 10 training times: </a:t>
            </a:r>
            <a:r>
              <a:rPr lang="en" b="1">
                <a:solidFill>
                  <a:schemeClr val="dk2"/>
                </a:solidFill>
                <a:latin typeface="Montserrat"/>
                <a:ea typeface="Montserrat"/>
                <a:cs typeface="Montserrat"/>
                <a:sym typeface="Montserrat"/>
              </a:rPr>
              <a:t>94.192% (+/- 1.767).</a:t>
            </a:r>
            <a:endParaRPr>
              <a:solidFill>
                <a:srgbClr val="334436"/>
              </a:solidFill>
              <a:latin typeface="Montserrat Medium"/>
              <a:ea typeface="Montserrat Medium"/>
              <a:cs typeface="Montserrat Medium"/>
              <a:sym typeface="Montserrat Medium"/>
            </a:endParaRPr>
          </a:p>
        </p:txBody>
      </p:sp>
      <p:sp>
        <p:nvSpPr>
          <p:cNvPr id="312" name="Google Shape;312;p39"/>
          <p:cNvSpPr txBox="1"/>
          <p:nvPr/>
        </p:nvSpPr>
        <p:spPr>
          <a:xfrm>
            <a:off x="4698450" y="1086375"/>
            <a:ext cx="37254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rgbClr val="000000"/>
              </a:buClr>
              <a:buSzPts val="1100"/>
              <a:buFont typeface="Arial"/>
              <a:buNone/>
            </a:pPr>
            <a:r>
              <a:rPr lang="en" sz="2000" b="1">
                <a:solidFill>
                  <a:srgbClr val="334436"/>
                </a:solidFill>
                <a:latin typeface="Montserrat"/>
                <a:ea typeface="Montserrat"/>
                <a:cs typeface="Montserrat"/>
                <a:sym typeface="Montserrat"/>
              </a:rPr>
              <a:t>Practice</a:t>
            </a:r>
            <a:endParaRPr sz="2000" b="1">
              <a:solidFill>
                <a:srgbClr val="334436"/>
              </a:solidFill>
              <a:latin typeface="Montserrat"/>
              <a:ea typeface="Montserrat"/>
              <a:cs typeface="Montserrat"/>
              <a:sym typeface="Montserrat"/>
            </a:endParaRPr>
          </a:p>
        </p:txBody>
      </p:sp>
      <p:sp>
        <p:nvSpPr>
          <p:cNvPr id="313" name="Google Shape;313;p39"/>
          <p:cNvSpPr txBox="1"/>
          <p:nvPr/>
        </p:nvSpPr>
        <p:spPr>
          <a:xfrm>
            <a:off x="720000" y="1086375"/>
            <a:ext cx="29790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2000" b="1">
                <a:solidFill>
                  <a:srgbClr val="334436"/>
                </a:solidFill>
                <a:latin typeface="Montserrat"/>
                <a:ea typeface="Montserrat"/>
                <a:cs typeface="Montserrat"/>
                <a:sym typeface="Montserrat"/>
              </a:rPr>
              <a:t>Evaluation</a:t>
            </a:r>
            <a:endParaRPr sz="2000" b="1">
              <a:solidFill>
                <a:srgbClr val="334436"/>
              </a:solidFill>
              <a:latin typeface="Montserrat"/>
              <a:ea typeface="Montserrat"/>
              <a:cs typeface="Montserrat"/>
              <a:sym typeface="Montserrat"/>
            </a:endParaRPr>
          </a:p>
        </p:txBody>
      </p:sp>
      <p:pic>
        <p:nvPicPr>
          <p:cNvPr id="314" name="Google Shape;314;p39"/>
          <p:cNvPicPr preferRelativeResize="0"/>
          <p:nvPr/>
        </p:nvPicPr>
        <p:blipFill>
          <a:blip r:embed="rId3">
            <a:alphaModFix/>
          </a:blip>
          <a:stretch>
            <a:fillRect/>
          </a:stretch>
        </p:blipFill>
        <p:spPr>
          <a:xfrm>
            <a:off x="803375" y="2018375"/>
            <a:ext cx="3325036" cy="3074849"/>
          </a:xfrm>
          <a:prstGeom prst="rect">
            <a:avLst/>
          </a:prstGeom>
          <a:noFill/>
          <a:ln>
            <a:noFill/>
          </a:ln>
        </p:spPr>
      </p:pic>
      <p:pic>
        <p:nvPicPr>
          <p:cNvPr id="315" name="Google Shape;315;p39"/>
          <p:cNvPicPr preferRelativeResize="0"/>
          <p:nvPr/>
        </p:nvPicPr>
        <p:blipFill>
          <a:blip r:embed="rId4">
            <a:alphaModFix/>
          </a:blip>
          <a:stretch>
            <a:fillRect/>
          </a:stretch>
        </p:blipFill>
        <p:spPr>
          <a:xfrm>
            <a:off x="4789225" y="2018375"/>
            <a:ext cx="3898297" cy="2591725"/>
          </a:xfrm>
          <a:prstGeom prst="rect">
            <a:avLst/>
          </a:prstGeom>
          <a:noFill/>
          <a:ln>
            <a:noFill/>
          </a:ln>
        </p:spPr>
      </p:pic>
      <p:sp>
        <p:nvSpPr>
          <p:cNvPr id="8" name="TextBox 7"/>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17</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Build </a:t>
            </a:r>
            <a:r>
              <a:rPr lang="en" dirty="0" smtClean="0"/>
              <a:t>a module </a:t>
            </a:r>
            <a:r>
              <a:rPr lang="en" dirty="0"/>
              <a:t>for recognizing human activity</a:t>
            </a:r>
            <a:endParaRPr dirty="0"/>
          </a:p>
        </p:txBody>
      </p:sp>
      <p:sp>
        <p:nvSpPr>
          <p:cNvPr id="321" name="Google Shape;321;p40"/>
          <p:cNvSpPr/>
          <p:nvPr/>
        </p:nvSpPr>
        <p:spPr>
          <a:xfrm flipH="1">
            <a:off x="876650" y="1675275"/>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322" name="Google Shape;322;p40"/>
          <p:cNvSpPr/>
          <p:nvPr/>
        </p:nvSpPr>
        <p:spPr>
          <a:xfrm flipH="1">
            <a:off x="876650" y="3191950"/>
            <a:ext cx="660300" cy="6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40"/>
          <p:cNvGrpSpPr/>
          <p:nvPr/>
        </p:nvGrpSpPr>
        <p:grpSpPr>
          <a:xfrm>
            <a:off x="1028722" y="1827521"/>
            <a:ext cx="356164" cy="355815"/>
            <a:chOff x="3040984" y="3681059"/>
            <a:chExt cx="356164" cy="355815"/>
          </a:xfrm>
        </p:grpSpPr>
        <p:sp>
          <p:nvSpPr>
            <p:cNvPr id="324" name="Google Shape;324;p40"/>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9E9E"/>
                </a:solidFill>
              </a:endParaRPr>
            </a:p>
          </p:txBody>
        </p:sp>
        <p:sp>
          <p:nvSpPr>
            <p:cNvPr id="325" name="Google Shape;325;p40"/>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9E9E"/>
                </a:solidFill>
              </a:endParaRPr>
            </a:p>
          </p:txBody>
        </p:sp>
        <p:sp>
          <p:nvSpPr>
            <p:cNvPr id="326" name="Google Shape;326;p40"/>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9E9E"/>
                </a:solidFill>
              </a:endParaRPr>
            </a:p>
          </p:txBody>
        </p:sp>
      </p:grpSp>
      <p:grpSp>
        <p:nvGrpSpPr>
          <p:cNvPr id="327" name="Google Shape;327;p40"/>
          <p:cNvGrpSpPr/>
          <p:nvPr/>
        </p:nvGrpSpPr>
        <p:grpSpPr>
          <a:xfrm>
            <a:off x="1046725" y="3325812"/>
            <a:ext cx="320143" cy="392581"/>
            <a:chOff x="3086313" y="2877049"/>
            <a:chExt cx="320143" cy="392581"/>
          </a:xfrm>
        </p:grpSpPr>
        <p:sp>
          <p:nvSpPr>
            <p:cNvPr id="328" name="Google Shape;328;p40"/>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40"/>
          <p:cNvSpPr txBox="1"/>
          <p:nvPr/>
        </p:nvSpPr>
        <p:spPr>
          <a:xfrm>
            <a:off x="1721800" y="1620475"/>
            <a:ext cx="6165000" cy="74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ontserrat Medium"/>
              <a:buChar char="●"/>
            </a:pPr>
            <a:r>
              <a:rPr lang="en">
                <a:latin typeface="Montserrat Medium"/>
                <a:ea typeface="Montserrat Medium"/>
                <a:cs typeface="Montserrat Medium"/>
                <a:sym typeface="Montserrat Medium"/>
              </a:rPr>
              <a:t>Be easier to implement recognizing human activity feature.</a:t>
            </a:r>
            <a:endParaRPr>
              <a:latin typeface="Montserrat Medium"/>
              <a:ea typeface="Montserrat Medium"/>
              <a:cs typeface="Montserrat Medium"/>
              <a:sym typeface="Montserrat Medium"/>
            </a:endParaRPr>
          </a:p>
          <a:p>
            <a:pPr marL="457200" lvl="0" indent="-317500" algn="l" rtl="0">
              <a:spcBef>
                <a:spcPts val="1000"/>
              </a:spcBef>
              <a:spcAft>
                <a:spcPts val="1000"/>
              </a:spcAft>
              <a:buSzPts val="1400"/>
              <a:buFont typeface="Montserrat Medium"/>
              <a:buChar char="●"/>
            </a:pPr>
            <a:r>
              <a:rPr lang="en">
                <a:latin typeface="Montserrat Medium"/>
                <a:ea typeface="Montserrat Medium"/>
                <a:cs typeface="Montserrat Medium"/>
                <a:sym typeface="Montserrat Medium"/>
              </a:rPr>
              <a:t>Reuse this feature in other projects.</a:t>
            </a:r>
            <a:endParaRPr>
              <a:latin typeface="Montserrat Medium"/>
              <a:ea typeface="Montserrat Medium"/>
              <a:cs typeface="Montserrat Medium"/>
              <a:sym typeface="Montserrat Medium"/>
            </a:endParaRPr>
          </a:p>
        </p:txBody>
      </p:sp>
      <p:sp>
        <p:nvSpPr>
          <p:cNvPr id="341" name="Google Shape;341;p40"/>
          <p:cNvSpPr txBox="1"/>
          <p:nvPr/>
        </p:nvSpPr>
        <p:spPr>
          <a:xfrm>
            <a:off x="1721800" y="3169600"/>
            <a:ext cx="6165000" cy="74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ontserrat Medium"/>
              <a:buChar char="➔"/>
            </a:pPr>
            <a:r>
              <a:rPr lang="en">
                <a:latin typeface="Montserrat Medium"/>
                <a:ea typeface="Montserrat Medium"/>
                <a:cs typeface="Montserrat Medium"/>
                <a:sym typeface="Montserrat Medium"/>
              </a:rPr>
              <a:t>Support reformatting sensor data.</a:t>
            </a:r>
            <a:endParaRPr>
              <a:latin typeface="Montserrat Medium"/>
              <a:ea typeface="Montserrat Medium"/>
              <a:cs typeface="Montserrat Medium"/>
              <a:sym typeface="Montserrat Medium"/>
            </a:endParaRPr>
          </a:p>
          <a:p>
            <a:pPr marL="457200" lvl="0" indent="-317500" algn="l" rtl="0">
              <a:spcBef>
                <a:spcPts val="1000"/>
              </a:spcBef>
              <a:spcAft>
                <a:spcPts val="1000"/>
              </a:spcAft>
              <a:buSzPts val="1400"/>
              <a:buFont typeface="Montserrat Medium"/>
              <a:buChar char="➔"/>
            </a:pPr>
            <a:r>
              <a:rPr lang="en">
                <a:latin typeface="Montserrat Medium"/>
                <a:ea typeface="Montserrat Medium"/>
                <a:cs typeface="Montserrat Medium"/>
                <a:sym typeface="Montserrat Medium"/>
              </a:rPr>
              <a:t>Support storing, loading and calling model.</a:t>
            </a:r>
            <a:endParaRPr>
              <a:latin typeface="Montserrat Medium"/>
              <a:ea typeface="Montserrat Medium"/>
              <a:cs typeface="Montserrat Medium"/>
              <a:sym typeface="Montserrat Medium"/>
            </a:endParaRPr>
          </a:p>
        </p:txBody>
      </p:sp>
      <p:sp>
        <p:nvSpPr>
          <p:cNvPr id="24" name="TextBox 23"/>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18</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4" name="Google Shape;359;p43"/>
          <p:cNvSpPr txBox="1">
            <a:spLocks noGrp="1"/>
          </p:cNvSpPr>
          <p:nvPr>
            <p:ph type="subTitle" idx="4294967295"/>
          </p:nvPr>
        </p:nvSpPr>
        <p:spPr>
          <a:xfrm>
            <a:off x="1187866" y="2455706"/>
            <a:ext cx="4473575" cy="2135188"/>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600" dirty="0" smtClean="0"/>
              <a:t>Improve performance of LSTM model.</a:t>
            </a:r>
            <a:endParaRPr sz="1600" dirty="0" smtClean="0"/>
          </a:p>
          <a:p>
            <a:pPr marL="457200" lvl="0" indent="-342900" algn="l" rtl="0">
              <a:spcBef>
                <a:spcPts val="1000"/>
              </a:spcBef>
              <a:spcAft>
                <a:spcPts val="0"/>
              </a:spcAft>
              <a:buSzPts val="1800"/>
              <a:buChar char="➢"/>
            </a:pPr>
            <a:r>
              <a:rPr lang="en" sz="1600" dirty="0" smtClean="0"/>
              <a:t>Finish incomplete features.</a:t>
            </a:r>
            <a:endParaRPr sz="1600" dirty="0" smtClean="0"/>
          </a:p>
          <a:p>
            <a:pPr marL="457200" lvl="0" indent="-342900" algn="l" rtl="0">
              <a:spcBef>
                <a:spcPts val="1000"/>
              </a:spcBef>
              <a:spcAft>
                <a:spcPts val="0"/>
              </a:spcAft>
              <a:buSzPts val="1800"/>
              <a:buChar char="➢"/>
            </a:pPr>
            <a:r>
              <a:rPr lang="en" sz="1600" dirty="0" smtClean="0"/>
              <a:t>Improve service to consume less power.</a:t>
            </a:r>
            <a:endParaRPr sz="1600" dirty="0" smtClean="0"/>
          </a:p>
          <a:p>
            <a:pPr marL="457200" lvl="0" indent="-342900" algn="l" rtl="0">
              <a:spcBef>
                <a:spcPts val="1000"/>
              </a:spcBef>
              <a:spcAft>
                <a:spcPts val="1000"/>
              </a:spcAft>
              <a:buSzPts val="1800"/>
              <a:buChar char="➢"/>
            </a:pPr>
            <a:r>
              <a:rPr lang="en" sz="1600" dirty="0" smtClean="0"/>
              <a:t>Improve UI.</a:t>
            </a:r>
            <a:endParaRPr sz="1600" dirty="0"/>
          </a:p>
        </p:txBody>
      </p:sp>
      <p:sp>
        <p:nvSpPr>
          <p:cNvPr id="5" name="Google Shape;198;p27"/>
          <p:cNvSpPr txBox="1">
            <a:spLocks/>
          </p:cNvSpPr>
          <p:nvPr/>
        </p:nvSpPr>
        <p:spPr>
          <a:xfrm>
            <a:off x="868067" y="676733"/>
            <a:ext cx="4170300" cy="225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800"/>
              <a:buFont typeface="Montserrat ExtraBold"/>
              <a:buNone/>
              <a:defRPr sz="3100" b="0"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9pPr>
          </a:lstStyle>
          <a:p>
            <a:pPr algn="ctr"/>
            <a:r>
              <a:rPr lang="en-US" sz="3600" dirty="0" smtClean="0">
                <a:solidFill>
                  <a:srgbClr val="EA5430"/>
                </a:solidFill>
              </a:rPr>
              <a:t>Future Work</a:t>
            </a:r>
            <a:endParaRPr lang="en-US" sz="3600" dirty="0">
              <a:solidFill>
                <a:srgbClr val="EA5430"/>
              </a:solidFill>
            </a:endParaRPr>
          </a:p>
        </p:txBody>
      </p:sp>
      <p:sp>
        <p:nvSpPr>
          <p:cNvPr id="6" name="Google Shape;199;p27"/>
          <p:cNvSpPr txBox="1">
            <a:spLocks/>
          </p:cNvSpPr>
          <p:nvPr/>
        </p:nvSpPr>
        <p:spPr>
          <a:xfrm>
            <a:off x="1026786" y="597382"/>
            <a:ext cx="3852862"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 sz="6000" dirty="0" smtClean="0">
                <a:effectLst>
                  <a:outerShdw blurRad="38100" dist="38100" dir="2700000" algn="tl">
                    <a:srgbClr val="000000">
                      <a:alpha val="43137"/>
                    </a:srgbClr>
                  </a:outerShdw>
                </a:effectLst>
              </a:rPr>
              <a:t>05</a:t>
            </a:r>
            <a:endParaRPr lang="en" sz="6000" dirty="0">
              <a:effectLst>
                <a:outerShdw blurRad="38100" dist="38100" dir="2700000" algn="tl">
                  <a:srgbClr val="000000">
                    <a:alpha val="43137"/>
                  </a:srgbClr>
                </a:outerShdw>
              </a:effectLst>
            </a:endParaRPr>
          </a:p>
        </p:txBody>
      </p:sp>
      <p:sp>
        <p:nvSpPr>
          <p:cNvPr id="8" name="TextBox 7"/>
          <p:cNvSpPr txBox="1"/>
          <p:nvPr/>
        </p:nvSpPr>
        <p:spPr>
          <a:xfrm>
            <a:off x="8708164" y="4835723"/>
            <a:ext cx="435836" cy="307777"/>
          </a:xfrm>
          <a:prstGeom prst="rect">
            <a:avLst/>
          </a:prstGeom>
          <a:noFill/>
        </p:spPr>
        <p:txBody>
          <a:bodyPr wrap="square" rtlCol="0">
            <a:spAutoFit/>
          </a:bodyPr>
          <a:lstStyle/>
          <a:p>
            <a:pPr algn="r"/>
            <a:r>
              <a:rPr lang="en-US" dirty="0">
                <a:solidFill>
                  <a:srgbClr val="FF0000"/>
                </a:solidFill>
                <a:latin typeface="Montserrat ExtraBold" panose="00000900000000000000" pitchFamily="2" charset="0"/>
              </a:rPr>
              <a:t>1</a:t>
            </a:r>
            <a:r>
              <a:rPr lang="en-US" dirty="0" smtClean="0">
                <a:solidFill>
                  <a:srgbClr val="FF0000"/>
                </a:solidFill>
                <a:latin typeface="Montserrat ExtraBold" panose="00000900000000000000" pitchFamily="2" charset="0"/>
              </a:rPr>
              <a:t>9</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latin typeface="Montserrat ExtraBold" panose="00000900000000000000" charset="0"/>
              </a:rPr>
              <a:t>Context &amp; Motivation</a:t>
            </a:r>
            <a:endParaRPr b="1" dirty="0">
              <a:latin typeface="Montserrat ExtraBold" panose="00000900000000000000" charset="0"/>
            </a:endParaRPr>
          </a:p>
        </p:txBody>
      </p:sp>
      <p:sp>
        <p:nvSpPr>
          <p:cNvPr id="185" name="Google Shape;185;p26"/>
          <p:cNvSpPr txBox="1">
            <a:spLocks noGrp="1"/>
          </p:cNvSpPr>
          <p:nvPr>
            <p:ph type="title" idx="2"/>
          </p:nvPr>
        </p:nvSpPr>
        <p:spPr>
          <a:xfrm>
            <a:off x="30705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Montserrat ExtraBold" panose="020B0604020202020204" charset="0"/>
              </a:rPr>
              <a:t>01</a:t>
            </a:r>
            <a:endParaRPr b="1" dirty="0">
              <a:effectLst>
                <a:outerShdw blurRad="38100" dist="38100" dir="2700000" algn="tl">
                  <a:srgbClr val="000000">
                    <a:alpha val="43137"/>
                  </a:srgbClr>
                </a:outerShdw>
              </a:effectLst>
              <a:latin typeface="Montserrat ExtraBold" panose="020B0604020202020204" charset="0"/>
            </a:endParaRPr>
          </a:p>
        </p:txBody>
      </p:sp>
      <p:sp>
        <p:nvSpPr>
          <p:cNvPr id="186" name="Google Shape;186;p26"/>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Objectives</a:t>
            </a:r>
            <a:endParaRPr b="1" dirty="0"/>
          </a:p>
        </p:txBody>
      </p:sp>
      <p:sp>
        <p:nvSpPr>
          <p:cNvPr id="187" name="Google Shape;187;p26"/>
          <p:cNvSpPr txBox="1">
            <a:spLocks noGrp="1"/>
          </p:cNvSpPr>
          <p:nvPr>
            <p:ph type="title" idx="4"/>
          </p:nvPr>
        </p:nvSpPr>
        <p:spPr>
          <a:xfrm>
            <a:off x="5754300" y="626138"/>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02</a:t>
            </a:r>
            <a:endParaRPr b="1" dirty="0">
              <a:effectLst>
                <a:outerShdw blurRad="38100" dist="38100" dir="2700000" algn="tl">
                  <a:srgbClr val="000000">
                    <a:alpha val="43137"/>
                  </a:srgbClr>
                </a:outerShdw>
              </a:effectLst>
            </a:endParaRPr>
          </a:p>
        </p:txBody>
      </p:sp>
      <p:sp>
        <p:nvSpPr>
          <p:cNvPr id="188" name="Google Shape;188;p26"/>
          <p:cNvSpPr txBox="1">
            <a:spLocks noGrp="1"/>
          </p:cNvSpPr>
          <p:nvPr>
            <p:ph type="title" idx="6"/>
          </p:nvPr>
        </p:nvSpPr>
        <p:spPr>
          <a:xfrm>
            <a:off x="3070500" y="28259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Solution Approach</a:t>
            </a:r>
            <a:endParaRPr b="1" dirty="0"/>
          </a:p>
        </p:txBody>
      </p:sp>
      <p:sp>
        <p:nvSpPr>
          <p:cNvPr id="189" name="Google Shape;189;p26"/>
          <p:cNvSpPr txBox="1">
            <a:spLocks noGrp="1"/>
          </p:cNvSpPr>
          <p:nvPr>
            <p:ph type="title" idx="7"/>
          </p:nvPr>
        </p:nvSpPr>
        <p:spPr>
          <a:xfrm>
            <a:off x="3070500" y="22328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03</a:t>
            </a:r>
            <a:endParaRPr b="1" dirty="0">
              <a:effectLst>
                <a:outerShdw blurRad="38100" dist="38100" dir="2700000" algn="tl">
                  <a:srgbClr val="000000">
                    <a:alpha val="43137"/>
                  </a:srgbClr>
                </a:outerShdw>
              </a:effectLst>
            </a:endParaRPr>
          </a:p>
        </p:txBody>
      </p:sp>
      <p:sp>
        <p:nvSpPr>
          <p:cNvPr id="190" name="Google Shape;190;p26"/>
          <p:cNvSpPr txBox="1">
            <a:spLocks noGrp="1"/>
          </p:cNvSpPr>
          <p:nvPr>
            <p:ph type="title" idx="9"/>
          </p:nvPr>
        </p:nvSpPr>
        <p:spPr>
          <a:xfrm>
            <a:off x="5754300" y="28259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Main Contributions</a:t>
            </a:r>
            <a:endParaRPr b="1" dirty="0"/>
          </a:p>
        </p:txBody>
      </p:sp>
      <p:sp>
        <p:nvSpPr>
          <p:cNvPr id="191" name="Google Shape;191;p26"/>
          <p:cNvSpPr txBox="1">
            <a:spLocks noGrp="1"/>
          </p:cNvSpPr>
          <p:nvPr>
            <p:ph type="title" idx="13"/>
          </p:nvPr>
        </p:nvSpPr>
        <p:spPr>
          <a:xfrm>
            <a:off x="5754300" y="22328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04</a:t>
            </a:r>
            <a:endParaRPr b="1" dirty="0">
              <a:effectLst>
                <a:outerShdw blurRad="38100" dist="38100" dir="2700000" algn="tl">
                  <a:srgbClr val="000000">
                    <a:alpha val="43137"/>
                  </a:srgbClr>
                </a:outerShdw>
              </a:effectLst>
            </a:endParaRPr>
          </a:p>
        </p:txBody>
      </p:sp>
      <p:sp>
        <p:nvSpPr>
          <p:cNvPr id="192" name="Google Shape;192;p26"/>
          <p:cNvSpPr txBox="1">
            <a:spLocks noGrp="1"/>
          </p:cNvSpPr>
          <p:nvPr>
            <p:ph type="title" idx="9"/>
          </p:nvPr>
        </p:nvSpPr>
        <p:spPr>
          <a:xfrm>
            <a:off x="3059975" y="4438588"/>
            <a:ext cx="266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Future </a:t>
            </a:r>
            <a:r>
              <a:rPr lang="en" b="1" dirty="0" smtClean="0"/>
              <a:t>Work</a:t>
            </a:r>
            <a:endParaRPr b="1" dirty="0"/>
          </a:p>
        </p:txBody>
      </p:sp>
      <p:sp>
        <p:nvSpPr>
          <p:cNvPr id="193" name="Google Shape;193;p26"/>
          <p:cNvSpPr txBox="1">
            <a:spLocks noGrp="1"/>
          </p:cNvSpPr>
          <p:nvPr>
            <p:ph type="title" idx="13"/>
          </p:nvPr>
        </p:nvSpPr>
        <p:spPr>
          <a:xfrm>
            <a:off x="3059975" y="3845413"/>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05</a:t>
            </a:r>
            <a:endParaRPr b="1" dirty="0">
              <a:effectLst>
                <a:outerShdw blurRad="38100" dist="38100" dir="2700000" algn="tl">
                  <a:srgbClr val="000000">
                    <a:alpha val="43137"/>
                  </a:srgbClr>
                </a:outerShdw>
              </a:effectLst>
            </a:endParaRPr>
          </a:p>
        </p:txBody>
      </p:sp>
      <p:sp>
        <p:nvSpPr>
          <p:cNvPr id="13" name="TextBox 12"/>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2</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4;p44"/>
          <p:cNvSpPr txBox="1">
            <a:spLocks noGrp="1"/>
          </p:cNvSpPr>
          <p:nvPr>
            <p:ph type="title"/>
          </p:nvPr>
        </p:nvSpPr>
        <p:spPr>
          <a:xfrm>
            <a:off x="1364300" y="926861"/>
            <a:ext cx="70599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rgbClr val="212121"/>
                </a:solidFill>
              </a:rPr>
              <a:t>Thank You for Listening</a:t>
            </a:r>
            <a:endParaRPr sz="6000" dirty="0">
              <a:solidFill>
                <a:srgbClr val="212121"/>
              </a:solidFill>
            </a:endParaRPr>
          </a:p>
        </p:txBody>
      </p:sp>
      <p:sp>
        <p:nvSpPr>
          <p:cNvPr id="4" name="Google Shape;365;p44"/>
          <p:cNvSpPr txBox="1"/>
          <p:nvPr/>
        </p:nvSpPr>
        <p:spPr>
          <a:xfrm>
            <a:off x="2714025" y="3159236"/>
            <a:ext cx="4202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Montserrat Medium"/>
                <a:ea typeface="Montserrat Medium"/>
                <a:cs typeface="Montserrat Medium"/>
                <a:sym typeface="Montserrat Medium"/>
              </a:rPr>
              <a:t>Questions and Answer !</a:t>
            </a:r>
            <a:endParaRPr sz="2000" dirty="0">
              <a:latin typeface="Montserrat Medium"/>
              <a:ea typeface="Montserrat Medium"/>
              <a:cs typeface="Montserrat Medium"/>
              <a:sym typeface="Montserrat Medium"/>
            </a:endParaRPr>
          </a:p>
        </p:txBody>
      </p:sp>
      <p:sp>
        <p:nvSpPr>
          <p:cNvPr id="5" name="TextBox 4"/>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20</a:t>
            </a:r>
            <a:endParaRPr lang="en-US" dirty="0">
              <a:solidFill>
                <a:srgbClr val="FF0000"/>
              </a:solidFill>
              <a:latin typeface="Montserrat ExtraBold" panose="00000900000000000000" pitchFamily="2" charset="0"/>
            </a:endParaRPr>
          </a:p>
        </p:txBody>
      </p:sp>
    </p:spTree>
    <p:extLst>
      <p:ext uri="{BB962C8B-B14F-4D97-AF65-F5344CB8AC3E}">
        <p14:creationId xmlns:p14="http://schemas.microsoft.com/office/powerpoint/2010/main" val="3159671254"/>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title"/>
          </p:nvPr>
        </p:nvSpPr>
        <p:spPr>
          <a:xfrm>
            <a:off x="720000" y="680250"/>
            <a:ext cx="6138000" cy="8138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 machine learning model on mobile</a:t>
            </a:r>
            <a:endParaRPr dirty="0"/>
          </a:p>
        </p:txBody>
      </p:sp>
      <p:sp>
        <p:nvSpPr>
          <p:cNvPr id="283" name="Google Shape;283;p35"/>
          <p:cNvSpPr txBox="1">
            <a:spLocks noGrp="1"/>
          </p:cNvSpPr>
          <p:nvPr>
            <p:ph type="subTitle" idx="1"/>
          </p:nvPr>
        </p:nvSpPr>
        <p:spPr>
          <a:xfrm>
            <a:off x="720000" y="1790850"/>
            <a:ext cx="6006600" cy="2024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Montserrat Medium"/>
              <a:buChar char="➢"/>
            </a:pPr>
            <a:r>
              <a:rPr lang="en" sz="2000" dirty="0">
                <a:solidFill>
                  <a:schemeClr val="bg2"/>
                </a:solidFill>
              </a:rPr>
              <a:t>Freezing graph model.</a:t>
            </a:r>
            <a:endParaRPr sz="2000" dirty="0">
              <a:solidFill>
                <a:schemeClr val="bg2"/>
              </a:solidFill>
            </a:endParaRPr>
          </a:p>
          <a:p>
            <a:pPr marL="457200" lvl="0" indent="-355600" algn="l" rtl="0">
              <a:spcBef>
                <a:spcPts val="1000"/>
              </a:spcBef>
              <a:spcAft>
                <a:spcPts val="0"/>
              </a:spcAft>
              <a:buClr>
                <a:srgbClr val="000000"/>
              </a:buClr>
              <a:buSzPts val="2000"/>
              <a:buFont typeface="Montserrat Medium"/>
              <a:buChar char="➢"/>
            </a:pPr>
            <a:r>
              <a:rPr lang="en" sz="2000" dirty="0">
                <a:solidFill>
                  <a:schemeClr val="bg2"/>
                </a:solidFill>
              </a:rPr>
              <a:t>TensorFlow JS.</a:t>
            </a:r>
            <a:endParaRPr sz="2000" dirty="0">
              <a:solidFill>
                <a:schemeClr val="bg2"/>
              </a:solidFill>
            </a:endParaRPr>
          </a:p>
          <a:p>
            <a:pPr marL="457200" lvl="0" indent="-355600" algn="l" rtl="0">
              <a:spcBef>
                <a:spcPts val="1000"/>
              </a:spcBef>
              <a:spcAft>
                <a:spcPts val="0"/>
              </a:spcAft>
              <a:buClr>
                <a:srgbClr val="000000"/>
              </a:buClr>
              <a:buSzPts val="2000"/>
              <a:buFont typeface="Montserrat Medium"/>
              <a:buChar char="➢"/>
            </a:pPr>
            <a:r>
              <a:rPr lang="en" sz="2000" dirty="0">
                <a:solidFill>
                  <a:schemeClr val="bg2"/>
                </a:solidFill>
              </a:rPr>
              <a:t>TensorFlow Lite.</a:t>
            </a:r>
            <a:endParaRPr sz="2000" dirty="0">
              <a:solidFill>
                <a:schemeClr val="bg2"/>
              </a:solidFill>
            </a:endParaRPr>
          </a:p>
          <a:p>
            <a:pPr marL="457200" lvl="0" indent="-355600" algn="l" rtl="0">
              <a:spcBef>
                <a:spcPts val="1000"/>
              </a:spcBef>
              <a:spcAft>
                <a:spcPts val="1000"/>
              </a:spcAft>
              <a:buClr>
                <a:srgbClr val="000000"/>
              </a:buClr>
              <a:buSzPts val="2000"/>
              <a:buFont typeface="Montserrat Medium"/>
              <a:buChar char="➢"/>
            </a:pPr>
            <a:r>
              <a:rPr lang="en" sz="2000" dirty="0">
                <a:solidFill>
                  <a:schemeClr val="bg2"/>
                </a:solidFill>
              </a:rPr>
              <a:t>Firebase ML Kit.</a:t>
            </a:r>
            <a:endParaRPr sz="2200" dirty="0">
              <a:solidFill>
                <a:schemeClr val="bg2"/>
              </a:solidFill>
            </a:endParaRPr>
          </a:p>
        </p:txBody>
      </p:sp>
      <p:sp>
        <p:nvSpPr>
          <p:cNvPr id="4" name="TextBox 3"/>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12</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667" y="0"/>
            <a:ext cx="5170666" cy="5143500"/>
          </a:xfrm>
          <a:prstGeom prst="rect">
            <a:avLst/>
          </a:prstGeom>
        </p:spPr>
      </p:pic>
    </p:spTree>
    <p:extLst>
      <p:ext uri="{BB962C8B-B14F-4D97-AF65-F5344CB8AC3E}">
        <p14:creationId xmlns:p14="http://schemas.microsoft.com/office/powerpoint/2010/main" val="1567550760"/>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54" y="1017725"/>
            <a:ext cx="4210638" cy="34866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724" y="1017725"/>
            <a:ext cx="4277322" cy="3543795"/>
          </a:xfrm>
          <a:prstGeom prst="rect">
            <a:avLst/>
          </a:prstGeom>
        </p:spPr>
      </p:pic>
    </p:spTree>
    <p:extLst>
      <p:ext uri="{BB962C8B-B14F-4D97-AF65-F5344CB8AC3E}">
        <p14:creationId xmlns:p14="http://schemas.microsoft.com/office/powerpoint/2010/main" val="410174707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519" y="1104692"/>
            <a:ext cx="5420481" cy="29341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4692"/>
            <a:ext cx="3581900" cy="3038899"/>
          </a:xfrm>
          <a:prstGeom prst="rect">
            <a:avLst/>
          </a:prstGeom>
        </p:spPr>
      </p:pic>
    </p:spTree>
    <p:extLst>
      <p:ext uri="{BB962C8B-B14F-4D97-AF65-F5344CB8AC3E}">
        <p14:creationId xmlns:p14="http://schemas.microsoft.com/office/powerpoint/2010/main" val="2005093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338" y="804616"/>
            <a:ext cx="5001323" cy="3534268"/>
          </a:xfrm>
          <a:prstGeom prst="rect">
            <a:avLst/>
          </a:prstGeom>
        </p:spPr>
      </p:pic>
    </p:spTree>
    <p:extLst>
      <p:ext uri="{BB962C8B-B14F-4D97-AF65-F5344CB8AC3E}">
        <p14:creationId xmlns:p14="http://schemas.microsoft.com/office/powerpoint/2010/main" val="109869191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759" y="142536"/>
            <a:ext cx="5782482" cy="4858428"/>
          </a:xfrm>
          <a:prstGeom prst="rect">
            <a:avLst/>
          </a:prstGeom>
        </p:spPr>
      </p:pic>
    </p:spTree>
    <p:extLst>
      <p:ext uri="{BB962C8B-B14F-4D97-AF65-F5344CB8AC3E}">
        <p14:creationId xmlns:p14="http://schemas.microsoft.com/office/powerpoint/2010/main" val="2689396214"/>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128" y="1614354"/>
            <a:ext cx="4791744" cy="1914792"/>
          </a:xfrm>
          <a:prstGeom prst="rect">
            <a:avLst/>
          </a:prstGeom>
        </p:spPr>
      </p:pic>
    </p:spTree>
    <p:extLst>
      <p:ext uri="{BB962C8B-B14F-4D97-AF65-F5344CB8AC3E}">
        <p14:creationId xmlns:p14="http://schemas.microsoft.com/office/powerpoint/2010/main" val="1589170869"/>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868" y="0"/>
            <a:ext cx="5846263" cy="5143500"/>
          </a:xfrm>
          <a:prstGeom prst="rect">
            <a:avLst/>
          </a:prstGeom>
        </p:spPr>
      </p:pic>
    </p:spTree>
    <p:extLst>
      <p:ext uri="{BB962C8B-B14F-4D97-AF65-F5344CB8AC3E}">
        <p14:creationId xmlns:p14="http://schemas.microsoft.com/office/powerpoint/2010/main" val="2846877127"/>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521" y="556931"/>
            <a:ext cx="7220958" cy="4029637"/>
          </a:xfrm>
          <a:prstGeom prst="rect">
            <a:avLst/>
          </a:prstGeom>
        </p:spPr>
      </p:pic>
    </p:spTree>
    <p:extLst>
      <p:ext uri="{BB962C8B-B14F-4D97-AF65-F5344CB8AC3E}">
        <p14:creationId xmlns:p14="http://schemas.microsoft.com/office/powerpoint/2010/main" val="316024748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868072" y="676730"/>
            <a:ext cx="4170300" cy="225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solidFill>
                  <a:srgbClr val="EA5430"/>
                </a:solidFill>
              </a:rPr>
              <a:t>Context &amp; Motivation</a:t>
            </a:r>
            <a:endParaRPr sz="3600" dirty="0">
              <a:solidFill>
                <a:srgbClr val="EA5430"/>
              </a:solidFill>
            </a:endParaRPr>
          </a:p>
        </p:txBody>
      </p:sp>
      <p:sp>
        <p:nvSpPr>
          <p:cNvPr id="199" name="Google Shape;199;p27"/>
          <p:cNvSpPr txBox="1">
            <a:spLocks noGrp="1"/>
          </p:cNvSpPr>
          <p:nvPr>
            <p:ph type="title" idx="4294967295"/>
          </p:nvPr>
        </p:nvSpPr>
        <p:spPr>
          <a:xfrm>
            <a:off x="1026791" y="597379"/>
            <a:ext cx="3852862"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effectLst>
                  <a:outerShdw blurRad="38100" dist="38100" dir="2700000" algn="tl">
                    <a:srgbClr val="000000">
                      <a:alpha val="43137"/>
                    </a:srgbClr>
                  </a:outerShdw>
                </a:effectLst>
              </a:rPr>
              <a:t>01</a:t>
            </a:r>
            <a:endParaRPr sz="6000" dirty="0">
              <a:effectLst>
                <a:outerShdw blurRad="38100" dist="38100" dir="2700000" algn="tl">
                  <a:srgbClr val="000000">
                    <a:alpha val="43137"/>
                  </a:srgbClr>
                </a:outerShdw>
              </a:effectLst>
            </a:endParaRPr>
          </a:p>
        </p:txBody>
      </p:sp>
      <p:sp>
        <p:nvSpPr>
          <p:cNvPr id="5" name="TextBox 4"/>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3</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08" y="0"/>
            <a:ext cx="8062784" cy="5143500"/>
          </a:xfrm>
          <a:prstGeom prst="rect">
            <a:avLst/>
          </a:prstGeom>
        </p:spPr>
      </p:pic>
    </p:spTree>
    <p:extLst>
      <p:ext uri="{BB962C8B-B14F-4D97-AF65-F5344CB8AC3E}">
        <p14:creationId xmlns:p14="http://schemas.microsoft.com/office/powerpoint/2010/main" val="401972521"/>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3" y="841879"/>
            <a:ext cx="8169179" cy="3090673"/>
          </a:xfrm>
          <a:prstGeom prst="rect">
            <a:avLst/>
          </a:prstGeom>
        </p:spPr>
      </p:pic>
    </p:spTree>
    <p:extLst>
      <p:ext uri="{BB962C8B-B14F-4D97-AF65-F5344CB8AC3E}">
        <p14:creationId xmlns:p14="http://schemas.microsoft.com/office/powerpoint/2010/main" val="1874013725"/>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31" y="499773"/>
            <a:ext cx="8154538" cy="4143953"/>
          </a:xfrm>
          <a:prstGeom prst="rect">
            <a:avLst/>
          </a:prstGeom>
        </p:spPr>
      </p:pic>
    </p:spTree>
    <p:extLst>
      <p:ext uri="{BB962C8B-B14F-4D97-AF65-F5344CB8AC3E}">
        <p14:creationId xmlns:p14="http://schemas.microsoft.com/office/powerpoint/2010/main" val="329948976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27400" y="0"/>
            <a:ext cx="2489200" cy="5143500"/>
          </a:xfrm>
          <a:prstGeom prst="rect">
            <a:avLst/>
          </a:prstGeom>
        </p:spPr>
      </p:pic>
    </p:spTree>
    <p:extLst>
      <p:ext uri="{BB962C8B-B14F-4D97-AF65-F5344CB8AC3E}">
        <p14:creationId xmlns:p14="http://schemas.microsoft.com/office/powerpoint/2010/main" val="3714291164"/>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0000" y="680250"/>
            <a:ext cx="6583200" cy="9330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Smartphones become more popular</a:t>
            </a:r>
            <a:endParaRPr dirty="0"/>
          </a:p>
        </p:txBody>
      </p:sp>
      <p:pic>
        <p:nvPicPr>
          <p:cNvPr id="205" name="Google Shape;205;p28"/>
          <p:cNvPicPr preferRelativeResize="0"/>
          <p:nvPr/>
        </p:nvPicPr>
        <p:blipFill>
          <a:blip r:embed="rId3">
            <a:alphaModFix/>
          </a:blip>
          <a:stretch>
            <a:fillRect/>
          </a:stretch>
        </p:blipFill>
        <p:spPr>
          <a:xfrm>
            <a:off x="5269599" y="1790850"/>
            <a:ext cx="2033600" cy="2651710"/>
          </a:xfrm>
          <a:prstGeom prst="rect">
            <a:avLst/>
          </a:prstGeom>
          <a:noFill/>
          <a:ln>
            <a:noFill/>
          </a:ln>
        </p:spPr>
      </p:pic>
      <p:pic>
        <p:nvPicPr>
          <p:cNvPr id="206" name="Google Shape;206;p28"/>
          <p:cNvPicPr preferRelativeResize="0"/>
          <p:nvPr/>
        </p:nvPicPr>
        <p:blipFill>
          <a:blip r:embed="rId4">
            <a:alphaModFix/>
          </a:blip>
          <a:stretch>
            <a:fillRect/>
          </a:stretch>
        </p:blipFill>
        <p:spPr>
          <a:xfrm>
            <a:off x="1471799" y="1790850"/>
            <a:ext cx="2033600" cy="2652249"/>
          </a:xfrm>
          <a:prstGeom prst="rect">
            <a:avLst/>
          </a:prstGeom>
          <a:noFill/>
          <a:ln>
            <a:noFill/>
          </a:ln>
        </p:spPr>
      </p:pic>
      <p:sp>
        <p:nvSpPr>
          <p:cNvPr id="207" name="Google Shape;207;p28"/>
          <p:cNvSpPr txBox="1"/>
          <p:nvPr/>
        </p:nvSpPr>
        <p:spPr>
          <a:xfrm>
            <a:off x="1400775" y="4537950"/>
            <a:ext cx="2232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Medium"/>
                <a:ea typeface="Montserrat Medium"/>
                <a:cs typeface="Montserrat Medium"/>
                <a:sym typeface="Montserrat Medium"/>
              </a:rPr>
              <a:t>Average usage time per day</a:t>
            </a:r>
            <a:endParaRPr sz="1100">
              <a:latin typeface="Montserrat Medium"/>
              <a:ea typeface="Montserrat Medium"/>
              <a:cs typeface="Montserrat Medium"/>
              <a:sym typeface="Montserrat Medium"/>
            </a:endParaRPr>
          </a:p>
        </p:txBody>
      </p:sp>
      <p:sp>
        <p:nvSpPr>
          <p:cNvPr id="208" name="Google Shape;208;p28"/>
          <p:cNvSpPr txBox="1"/>
          <p:nvPr/>
        </p:nvSpPr>
        <p:spPr>
          <a:xfrm>
            <a:off x="5170100" y="4537950"/>
            <a:ext cx="234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Medium"/>
                <a:ea typeface="Montserrat Medium"/>
                <a:cs typeface="Montserrat Medium"/>
                <a:sym typeface="Montserrat Medium"/>
              </a:rPr>
              <a:t>Average usage time per week</a:t>
            </a:r>
            <a:endParaRPr sz="1100">
              <a:latin typeface="Montserrat Medium"/>
              <a:ea typeface="Montserrat Medium"/>
              <a:cs typeface="Montserrat Medium"/>
              <a:sym typeface="Montserrat Medium"/>
            </a:endParaRPr>
          </a:p>
        </p:txBody>
      </p:sp>
      <p:sp>
        <p:nvSpPr>
          <p:cNvPr id="209" name="Google Shape;209;p28"/>
          <p:cNvSpPr txBox="1"/>
          <p:nvPr/>
        </p:nvSpPr>
        <p:spPr>
          <a:xfrm>
            <a:off x="218875" y="4873550"/>
            <a:ext cx="4756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Medium"/>
                <a:ea typeface="Montserrat Medium"/>
                <a:cs typeface="Montserrat Medium"/>
                <a:sym typeface="Montserrat Medium"/>
              </a:rPr>
              <a:t>(*) Images are from the report of Appota.</a:t>
            </a:r>
            <a:endParaRPr sz="800">
              <a:latin typeface="Montserrat Medium"/>
              <a:ea typeface="Montserrat Medium"/>
              <a:cs typeface="Montserrat Medium"/>
              <a:sym typeface="Montserrat Medium"/>
            </a:endParaRPr>
          </a:p>
        </p:txBody>
      </p:sp>
      <p:sp>
        <p:nvSpPr>
          <p:cNvPr id="8" name="TextBox 7"/>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4</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720000" y="680250"/>
            <a:ext cx="6583200" cy="9264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Human Activity Recognition in Healthcare</a:t>
            </a:r>
            <a:endParaRPr dirty="0"/>
          </a:p>
        </p:txBody>
      </p:sp>
      <p:sp>
        <p:nvSpPr>
          <p:cNvPr id="215" name="Google Shape;215;p29"/>
          <p:cNvSpPr txBox="1">
            <a:spLocks noGrp="1"/>
          </p:cNvSpPr>
          <p:nvPr>
            <p:ph type="subTitle" idx="1"/>
          </p:nvPr>
        </p:nvSpPr>
        <p:spPr>
          <a:xfrm>
            <a:off x="720000" y="1943250"/>
            <a:ext cx="6583200" cy="1757100"/>
          </a:xfrm>
          <a:prstGeom prst="rect">
            <a:avLst/>
          </a:prstGeom>
        </p:spPr>
        <p:txBody>
          <a:bodyPr spcFirstLastPara="1" wrap="square" lIns="91425" tIns="91425" rIns="91425" bIns="91425" anchor="t" anchorCtr="0">
            <a:noAutofit/>
          </a:bodyPr>
          <a:lstStyle/>
          <a:p>
            <a:pPr lvl="0" indent="-317500">
              <a:spcBef>
                <a:spcPts val="1200"/>
              </a:spcBef>
              <a:buClr>
                <a:srgbClr val="334436"/>
              </a:buClr>
              <a:buSzPts val="1400"/>
              <a:buFont typeface="Montserrat Medium"/>
              <a:buChar char="➢"/>
            </a:pPr>
            <a:r>
              <a:rPr lang="en-GB" dirty="0">
                <a:solidFill>
                  <a:srgbClr val="334436"/>
                </a:solidFill>
              </a:rPr>
              <a:t>Identify a physical activity dependent on a trace of movement within a certain environment.</a:t>
            </a:r>
          </a:p>
          <a:p>
            <a:pPr lvl="0" indent="-317500">
              <a:spcBef>
                <a:spcPts val="1200"/>
              </a:spcBef>
              <a:buClr>
                <a:srgbClr val="334436"/>
              </a:buClr>
              <a:buSzPts val="1400"/>
              <a:buFont typeface="Montserrat Medium"/>
              <a:buChar char="➢"/>
            </a:pPr>
            <a:r>
              <a:rPr lang="en-GB" dirty="0">
                <a:solidFill>
                  <a:srgbClr val="334436"/>
                </a:solidFill>
              </a:rPr>
              <a:t>Applications appear in military healthcare, public healthcare, and smart home assistant.</a:t>
            </a:r>
            <a:endParaRPr lang="en-GB" dirty="0">
              <a:solidFill>
                <a:srgbClr val="000000"/>
              </a:solidFill>
              <a:latin typeface="Montserrat Medium" panose="00000600000000000000" pitchFamily="2" charset="0"/>
            </a:endParaRPr>
          </a:p>
        </p:txBody>
      </p:sp>
      <p:sp>
        <p:nvSpPr>
          <p:cNvPr id="4" name="TextBox 3"/>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5</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720000" y="680250"/>
            <a:ext cx="6583200" cy="9199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Healthcare applications on store</a:t>
            </a:r>
            <a:endParaRPr dirty="0"/>
          </a:p>
        </p:txBody>
      </p:sp>
      <p:sp>
        <p:nvSpPr>
          <p:cNvPr id="221" name="Google Shape;221;p30"/>
          <p:cNvSpPr txBox="1"/>
          <p:nvPr/>
        </p:nvSpPr>
        <p:spPr>
          <a:xfrm>
            <a:off x="5018350" y="2323150"/>
            <a:ext cx="3405600" cy="19959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1200"/>
              </a:spcBef>
              <a:spcAft>
                <a:spcPts val="0"/>
              </a:spcAft>
              <a:buClr>
                <a:srgbClr val="334436"/>
              </a:buClr>
              <a:buSzPts val="1400"/>
              <a:buFont typeface="Montserrat Medium"/>
              <a:buChar char="➢"/>
            </a:pPr>
            <a:r>
              <a:rPr lang="en" dirty="0">
                <a:solidFill>
                  <a:srgbClr val="334436"/>
                </a:solidFill>
                <a:latin typeface="Montserrat Medium"/>
                <a:ea typeface="Montserrat Medium"/>
                <a:cs typeface="Montserrat Medium"/>
                <a:sym typeface="Montserrat Medium"/>
              </a:rPr>
              <a:t>Records number of performed </a:t>
            </a:r>
            <a:r>
              <a:rPr lang="en" dirty="0" smtClean="0">
                <a:solidFill>
                  <a:srgbClr val="334436"/>
                </a:solidFill>
                <a:latin typeface="Montserrat Medium"/>
                <a:ea typeface="Montserrat Medium"/>
                <a:cs typeface="Montserrat Medium"/>
                <a:sym typeface="Montserrat Medium"/>
              </a:rPr>
              <a:t>workouts.</a:t>
            </a:r>
            <a:endParaRPr dirty="0">
              <a:solidFill>
                <a:srgbClr val="334436"/>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334436"/>
              </a:buClr>
              <a:buSzPts val="1400"/>
              <a:buFont typeface="Montserrat Medium"/>
              <a:buChar char="➢"/>
            </a:pPr>
            <a:r>
              <a:rPr lang="en" dirty="0">
                <a:solidFill>
                  <a:srgbClr val="334436"/>
                </a:solidFill>
                <a:latin typeface="Montserrat Medium"/>
                <a:ea typeface="Montserrat Medium"/>
                <a:cs typeface="Montserrat Medium"/>
                <a:sym typeface="Montserrat Medium"/>
              </a:rPr>
              <a:t>Has tutorials of many exercises.</a:t>
            </a:r>
            <a:endParaRPr dirty="0">
              <a:solidFill>
                <a:srgbClr val="334436"/>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334436"/>
              </a:buClr>
              <a:buSzPts val="1400"/>
              <a:buFont typeface="Montserrat Medium"/>
              <a:buChar char="➢"/>
            </a:pPr>
            <a:r>
              <a:rPr lang="en" dirty="0">
                <a:solidFill>
                  <a:srgbClr val="334436"/>
                </a:solidFill>
                <a:latin typeface="Montserrat Medium"/>
                <a:ea typeface="Montserrat Medium"/>
                <a:cs typeface="Montserrat Medium"/>
                <a:sym typeface="Montserrat Medium"/>
              </a:rPr>
              <a:t>Provides report of user workout.</a:t>
            </a:r>
            <a:endParaRPr dirty="0">
              <a:solidFill>
                <a:srgbClr val="334436"/>
              </a:solidFill>
              <a:latin typeface="Montserrat Medium"/>
              <a:ea typeface="Montserrat Medium"/>
              <a:cs typeface="Montserrat Medium"/>
              <a:sym typeface="Montserrat Medium"/>
            </a:endParaRPr>
          </a:p>
        </p:txBody>
      </p:sp>
      <p:sp>
        <p:nvSpPr>
          <p:cNvPr id="222" name="Google Shape;222;p30"/>
          <p:cNvSpPr txBox="1"/>
          <p:nvPr/>
        </p:nvSpPr>
        <p:spPr>
          <a:xfrm>
            <a:off x="720050" y="2323125"/>
            <a:ext cx="3774000" cy="21729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1200"/>
              </a:spcBef>
              <a:spcAft>
                <a:spcPts val="0"/>
              </a:spcAft>
              <a:buClr>
                <a:srgbClr val="334436"/>
              </a:buClr>
              <a:buSzPts val="1400"/>
              <a:buFont typeface="Montserrat Medium"/>
              <a:buChar char="➢"/>
            </a:pPr>
            <a:r>
              <a:rPr lang="en" dirty="0">
                <a:solidFill>
                  <a:srgbClr val="334436"/>
                </a:solidFill>
                <a:latin typeface="Montserrat Medium"/>
                <a:ea typeface="Montserrat Medium"/>
                <a:cs typeface="Montserrat Medium"/>
                <a:sym typeface="Montserrat Medium"/>
              </a:rPr>
              <a:t>Counts </a:t>
            </a:r>
            <a:r>
              <a:rPr lang="en" dirty="0" smtClean="0">
                <a:solidFill>
                  <a:srgbClr val="334436"/>
                </a:solidFill>
                <a:latin typeface="Montserrat Medium"/>
                <a:ea typeface="Montserrat Medium"/>
                <a:cs typeface="Montserrat Medium"/>
                <a:sym typeface="Montserrat Medium"/>
              </a:rPr>
              <a:t>footsteps.</a:t>
            </a:r>
            <a:endParaRPr dirty="0">
              <a:solidFill>
                <a:srgbClr val="334436"/>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334436"/>
              </a:buClr>
              <a:buSzPts val="1400"/>
              <a:buFont typeface="Montserrat Medium"/>
              <a:buChar char="➢"/>
            </a:pPr>
            <a:r>
              <a:rPr lang="en" dirty="0">
                <a:solidFill>
                  <a:srgbClr val="334436"/>
                </a:solidFill>
                <a:latin typeface="Montserrat Medium"/>
                <a:ea typeface="Montserrat Medium"/>
                <a:cs typeface="Montserrat Medium"/>
                <a:sym typeface="Montserrat Medium"/>
              </a:rPr>
              <a:t>Connects to other wearable devices.</a:t>
            </a:r>
            <a:endParaRPr dirty="0">
              <a:solidFill>
                <a:srgbClr val="334436"/>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334436"/>
              </a:buClr>
              <a:buSzPts val="1400"/>
              <a:buFont typeface="Montserrat Medium"/>
              <a:buChar char="➢"/>
            </a:pPr>
            <a:r>
              <a:rPr lang="en" dirty="0">
                <a:solidFill>
                  <a:srgbClr val="334436"/>
                </a:solidFill>
                <a:latin typeface="Montserrat Medium"/>
                <a:ea typeface="Montserrat Medium"/>
                <a:cs typeface="Montserrat Medium"/>
                <a:sym typeface="Montserrat Medium"/>
              </a:rPr>
              <a:t>Records user activities in form of a diary.</a:t>
            </a:r>
            <a:endParaRPr dirty="0">
              <a:solidFill>
                <a:srgbClr val="334436"/>
              </a:solidFill>
              <a:latin typeface="Montserrat Medium"/>
              <a:ea typeface="Montserrat Medium"/>
              <a:cs typeface="Montserrat Medium"/>
              <a:sym typeface="Montserrat Medium"/>
            </a:endParaRPr>
          </a:p>
        </p:txBody>
      </p:sp>
      <p:sp>
        <p:nvSpPr>
          <p:cNvPr id="223" name="Google Shape;223;p30"/>
          <p:cNvSpPr txBox="1"/>
          <p:nvPr/>
        </p:nvSpPr>
        <p:spPr>
          <a:xfrm>
            <a:off x="5018350" y="2012125"/>
            <a:ext cx="34056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rgbClr val="000000"/>
              </a:buClr>
              <a:buSzPts val="1100"/>
              <a:buFont typeface="Arial"/>
              <a:buNone/>
            </a:pPr>
            <a:r>
              <a:rPr lang="en" sz="2000" b="1">
                <a:solidFill>
                  <a:srgbClr val="334436"/>
                </a:solidFill>
                <a:latin typeface="Montserrat"/>
                <a:ea typeface="Montserrat"/>
                <a:cs typeface="Montserrat"/>
                <a:sym typeface="Montserrat"/>
              </a:rPr>
              <a:t>Home Workout</a:t>
            </a:r>
            <a:endParaRPr sz="2000" b="1">
              <a:solidFill>
                <a:srgbClr val="334436"/>
              </a:solidFill>
              <a:latin typeface="Montserrat"/>
              <a:ea typeface="Montserrat"/>
              <a:cs typeface="Montserrat"/>
              <a:sym typeface="Montserrat"/>
            </a:endParaRPr>
          </a:p>
        </p:txBody>
      </p:sp>
      <p:sp>
        <p:nvSpPr>
          <p:cNvPr id="224" name="Google Shape;224;p30"/>
          <p:cNvSpPr txBox="1"/>
          <p:nvPr/>
        </p:nvSpPr>
        <p:spPr>
          <a:xfrm>
            <a:off x="720050" y="2012125"/>
            <a:ext cx="41880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2000" b="1">
                <a:solidFill>
                  <a:srgbClr val="334436"/>
                </a:solidFill>
                <a:latin typeface="Montserrat"/>
                <a:ea typeface="Montserrat"/>
                <a:cs typeface="Montserrat"/>
                <a:sym typeface="Montserrat"/>
              </a:rPr>
              <a:t>Google Fit</a:t>
            </a:r>
            <a:endParaRPr sz="2000" b="1">
              <a:solidFill>
                <a:srgbClr val="334436"/>
              </a:solidFill>
              <a:latin typeface="Montserrat"/>
              <a:ea typeface="Montserrat"/>
              <a:cs typeface="Montserrat"/>
              <a:sym typeface="Montserrat"/>
            </a:endParaRPr>
          </a:p>
        </p:txBody>
      </p:sp>
      <p:sp>
        <p:nvSpPr>
          <p:cNvPr id="7" name="TextBox 6"/>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6</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Google Shape;198;p27"/>
          <p:cNvSpPr txBox="1">
            <a:spLocks/>
          </p:cNvSpPr>
          <p:nvPr/>
        </p:nvSpPr>
        <p:spPr>
          <a:xfrm>
            <a:off x="868068" y="676728"/>
            <a:ext cx="4170300" cy="225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800"/>
              <a:buFont typeface="Montserrat ExtraBold"/>
              <a:buNone/>
              <a:defRPr sz="3100" b="0"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Montserrat Medium"/>
                <a:ea typeface="Montserrat Medium"/>
                <a:cs typeface="Montserrat Medium"/>
                <a:sym typeface="Montserrat Medium"/>
              </a:defRPr>
            </a:lvl9pPr>
          </a:lstStyle>
          <a:p>
            <a:pPr algn="ctr"/>
            <a:r>
              <a:rPr lang="en-US" sz="3600" dirty="0" smtClean="0">
                <a:solidFill>
                  <a:srgbClr val="EA5430"/>
                </a:solidFill>
              </a:rPr>
              <a:t>Objectives</a:t>
            </a:r>
            <a:endParaRPr lang="en-US" sz="3600" dirty="0">
              <a:solidFill>
                <a:srgbClr val="EA5430"/>
              </a:solidFill>
            </a:endParaRPr>
          </a:p>
        </p:txBody>
      </p:sp>
      <p:sp>
        <p:nvSpPr>
          <p:cNvPr id="5" name="Google Shape;199;p27"/>
          <p:cNvSpPr txBox="1">
            <a:spLocks/>
          </p:cNvSpPr>
          <p:nvPr/>
        </p:nvSpPr>
        <p:spPr>
          <a:xfrm>
            <a:off x="1026787" y="597377"/>
            <a:ext cx="3852862"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 sz="6000" dirty="0" smtClean="0">
                <a:effectLst>
                  <a:outerShdw blurRad="38100" dist="38100" dir="2700000" algn="tl">
                    <a:srgbClr val="000000">
                      <a:alpha val="43137"/>
                    </a:srgbClr>
                  </a:outerShdw>
                </a:effectLst>
              </a:rPr>
              <a:t>02</a:t>
            </a:r>
            <a:endParaRPr lang="en" sz="6000" dirty="0">
              <a:effectLst>
                <a:outerShdw blurRad="38100" dist="38100" dir="2700000" algn="tl">
                  <a:srgbClr val="000000">
                    <a:alpha val="43137"/>
                  </a:srgbClr>
                </a:outerShdw>
              </a:effectLst>
            </a:endParaRPr>
          </a:p>
        </p:txBody>
      </p:sp>
      <p:sp>
        <p:nvSpPr>
          <p:cNvPr id="7" name="TextBox 6"/>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7</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Implementation</a:t>
            </a:r>
            <a:endParaRPr dirty="0"/>
          </a:p>
        </p:txBody>
      </p:sp>
      <p:sp>
        <p:nvSpPr>
          <p:cNvPr id="242" name="Google Shape;242;p33"/>
          <p:cNvSpPr txBox="1">
            <a:spLocks noGrp="1"/>
          </p:cNvSpPr>
          <p:nvPr>
            <p:ph type="title" idx="4294967295"/>
          </p:nvPr>
        </p:nvSpPr>
        <p:spPr>
          <a:xfrm>
            <a:off x="720000" y="2219200"/>
            <a:ext cx="2395200" cy="6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Implementation Model</a:t>
            </a:r>
            <a:endParaRPr sz="2000"/>
          </a:p>
        </p:txBody>
      </p:sp>
      <p:sp>
        <p:nvSpPr>
          <p:cNvPr id="243" name="Google Shape;243;p33"/>
          <p:cNvSpPr txBox="1">
            <a:spLocks noGrp="1"/>
          </p:cNvSpPr>
          <p:nvPr>
            <p:ph type="subTitle" idx="4294967295"/>
          </p:nvPr>
        </p:nvSpPr>
        <p:spPr>
          <a:xfrm>
            <a:off x="720000" y="2918200"/>
            <a:ext cx="2446500" cy="1085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Build and train model at server.</a:t>
            </a:r>
            <a:endParaRPr sz="1500"/>
          </a:p>
          <a:p>
            <a:pPr marL="457200" lvl="0" indent="-323850" algn="l" rtl="0">
              <a:spcBef>
                <a:spcPts val="0"/>
              </a:spcBef>
              <a:spcAft>
                <a:spcPts val="0"/>
              </a:spcAft>
              <a:buSzPts val="1500"/>
              <a:buChar char="➔"/>
            </a:pPr>
            <a:r>
              <a:rPr lang="en" sz="1500"/>
              <a:t>Store model on mobile.</a:t>
            </a:r>
            <a:endParaRPr sz="1500"/>
          </a:p>
        </p:txBody>
      </p:sp>
      <p:sp>
        <p:nvSpPr>
          <p:cNvPr id="244" name="Google Shape;244;p33"/>
          <p:cNvSpPr txBox="1">
            <a:spLocks noGrp="1"/>
          </p:cNvSpPr>
          <p:nvPr>
            <p:ph type="title" idx="4294967295"/>
          </p:nvPr>
        </p:nvSpPr>
        <p:spPr>
          <a:xfrm>
            <a:off x="3403800" y="2219200"/>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Device</a:t>
            </a:r>
            <a:endParaRPr sz="2000"/>
          </a:p>
        </p:txBody>
      </p:sp>
      <p:sp>
        <p:nvSpPr>
          <p:cNvPr id="245" name="Google Shape;245;p33"/>
          <p:cNvSpPr txBox="1">
            <a:spLocks noGrp="1"/>
          </p:cNvSpPr>
          <p:nvPr>
            <p:ph type="subTitle" idx="4294967295"/>
          </p:nvPr>
        </p:nvSpPr>
        <p:spPr>
          <a:xfrm>
            <a:off x="3403800" y="2928825"/>
            <a:ext cx="2336400" cy="1085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Smartphones</a:t>
            </a:r>
            <a:endParaRPr sz="1500"/>
          </a:p>
        </p:txBody>
      </p:sp>
      <p:sp>
        <p:nvSpPr>
          <p:cNvPr id="246" name="Google Shape;246;p33"/>
          <p:cNvSpPr txBox="1">
            <a:spLocks noGrp="1"/>
          </p:cNvSpPr>
          <p:nvPr>
            <p:ph type="title" idx="4294967295"/>
          </p:nvPr>
        </p:nvSpPr>
        <p:spPr>
          <a:xfrm>
            <a:off x="6087600" y="2219200"/>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Platform</a:t>
            </a:r>
            <a:endParaRPr sz="2000"/>
          </a:p>
        </p:txBody>
      </p:sp>
      <p:sp>
        <p:nvSpPr>
          <p:cNvPr id="247" name="Google Shape;247;p33"/>
          <p:cNvSpPr txBox="1">
            <a:spLocks noGrp="1"/>
          </p:cNvSpPr>
          <p:nvPr>
            <p:ph type="subTitle" idx="4294967295"/>
          </p:nvPr>
        </p:nvSpPr>
        <p:spPr>
          <a:xfrm>
            <a:off x="6087600" y="2928800"/>
            <a:ext cx="2336400" cy="1085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Android</a:t>
            </a:r>
            <a:endParaRPr sz="1500"/>
          </a:p>
        </p:txBody>
      </p:sp>
      <p:sp>
        <p:nvSpPr>
          <p:cNvPr id="248" name="Google Shape;248;p33"/>
          <p:cNvSpPr/>
          <p:nvPr/>
        </p:nvSpPr>
        <p:spPr>
          <a:xfrm flipH="1">
            <a:off x="1504675" y="1270185"/>
            <a:ext cx="767100" cy="7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flipH="1">
            <a:off x="4188463" y="1270186"/>
            <a:ext cx="767100" cy="7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3"/>
          <p:cNvSpPr/>
          <p:nvPr/>
        </p:nvSpPr>
        <p:spPr>
          <a:xfrm flipH="1">
            <a:off x="6872250" y="1270200"/>
            <a:ext cx="767100" cy="76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33"/>
          <p:cNvGrpSpPr/>
          <p:nvPr/>
        </p:nvGrpSpPr>
        <p:grpSpPr>
          <a:xfrm>
            <a:off x="4468219" y="1473977"/>
            <a:ext cx="207582" cy="359594"/>
            <a:chOff x="2656082" y="2287427"/>
            <a:chExt cx="207582" cy="359594"/>
          </a:xfrm>
        </p:grpSpPr>
        <p:sp>
          <p:nvSpPr>
            <p:cNvPr id="252" name="Google Shape;252;p33"/>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9E9E9E">
                <a:alpha val="0"/>
              </a:srgbClr>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9E9E9E">
                <a:alpha val="0"/>
              </a:srgbClr>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9E9E9E">
                <a:alpha val="0"/>
              </a:srgbClr>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9E9E9E">
                <a:alpha val="0"/>
              </a:srgbClr>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33"/>
          <p:cNvGrpSpPr/>
          <p:nvPr/>
        </p:nvGrpSpPr>
        <p:grpSpPr>
          <a:xfrm>
            <a:off x="7102424" y="1478045"/>
            <a:ext cx="306759" cy="351445"/>
            <a:chOff x="859262" y="3353920"/>
            <a:chExt cx="306759" cy="351445"/>
          </a:xfrm>
        </p:grpSpPr>
        <p:sp>
          <p:nvSpPr>
            <p:cNvPr id="257" name="Google Shape;257;p33"/>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33"/>
          <p:cNvGrpSpPr/>
          <p:nvPr/>
        </p:nvGrpSpPr>
        <p:grpSpPr>
          <a:xfrm>
            <a:off x="1711040" y="1476579"/>
            <a:ext cx="354363" cy="354395"/>
            <a:chOff x="3712952" y="1970604"/>
            <a:chExt cx="354363" cy="354395"/>
          </a:xfrm>
        </p:grpSpPr>
        <p:sp>
          <p:nvSpPr>
            <p:cNvPr id="263" name="Google Shape;263;p33"/>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9E9E9E">
                <a:alpha val="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9E9E9E">
                <a:alpha val="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9E9E9E">
                <a:alpha val="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9E9E9E">
                <a:alpha val="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9E9E9E">
                <a:alpha val="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9E9E9E">
                <a:alpha val="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9E9E9E">
                <a:alpha val="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9E9E9E">
                <a:alpha val="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9E9E9E">
                <a:alpha val="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8</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features</a:t>
            </a:r>
            <a:endParaRPr dirty="0"/>
          </a:p>
        </p:txBody>
      </p:sp>
      <p:sp>
        <p:nvSpPr>
          <p:cNvPr id="236" name="Google Shape;236;p32"/>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200"/>
              </a:spcBef>
              <a:spcAft>
                <a:spcPts val="0"/>
              </a:spcAft>
              <a:buClr>
                <a:srgbClr val="000000"/>
              </a:buClr>
              <a:buSzPts val="1800"/>
              <a:buFont typeface="Montserrat Medium"/>
              <a:buChar char="➢"/>
            </a:pPr>
            <a:r>
              <a:rPr lang="en" sz="1800" dirty="0" smtClean="0">
                <a:solidFill>
                  <a:schemeClr val="dk2"/>
                </a:solidFill>
                <a:latin typeface="Montserrat Medium"/>
                <a:ea typeface="Montserrat Medium"/>
                <a:cs typeface="Montserrat Medium"/>
                <a:sym typeface="Montserrat Medium"/>
              </a:rPr>
              <a:t>Count footsteps.</a:t>
            </a:r>
            <a:endParaRPr sz="1800" dirty="0">
              <a:solidFill>
                <a:schemeClr val="dk2"/>
              </a:solidFill>
              <a:latin typeface="Montserrat Medium"/>
              <a:ea typeface="Montserrat Medium"/>
              <a:cs typeface="Montserrat Medium"/>
              <a:sym typeface="Montserrat Medium"/>
            </a:endParaRPr>
          </a:p>
          <a:p>
            <a:pPr marL="457200" lvl="0" indent="-342900" algn="l" rtl="0">
              <a:lnSpc>
                <a:spcPct val="150000"/>
              </a:lnSpc>
              <a:spcBef>
                <a:spcPts val="1000"/>
              </a:spcBef>
              <a:spcAft>
                <a:spcPts val="0"/>
              </a:spcAft>
              <a:buClr>
                <a:schemeClr val="dk2"/>
              </a:buClr>
              <a:buSzPts val="1800"/>
              <a:buFont typeface="Montserrat Medium"/>
              <a:buChar char="➢"/>
            </a:pPr>
            <a:r>
              <a:rPr lang="en" sz="1800" dirty="0" smtClean="0">
                <a:solidFill>
                  <a:schemeClr val="dk2"/>
                </a:solidFill>
                <a:latin typeface="Montserrat Medium"/>
                <a:ea typeface="Montserrat Medium"/>
                <a:cs typeface="Montserrat Medium"/>
                <a:sym typeface="Montserrat Medium"/>
              </a:rPr>
              <a:t>Recognize </a:t>
            </a:r>
            <a:r>
              <a:rPr lang="en" sz="1800" dirty="0">
                <a:solidFill>
                  <a:schemeClr val="dk2"/>
                </a:solidFill>
                <a:latin typeface="Montserrat Medium"/>
                <a:ea typeface="Montserrat Medium"/>
                <a:cs typeface="Montserrat Medium"/>
                <a:sym typeface="Montserrat Medium"/>
              </a:rPr>
              <a:t>user activities realtime.</a:t>
            </a:r>
            <a:endParaRPr sz="1800" dirty="0">
              <a:solidFill>
                <a:schemeClr val="dk2"/>
              </a:solidFill>
              <a:latin typeface="Montserrat Medium"/>
              <a:ea typeface="Montserrat Medium"/>
              <a:cs typeface="Montserrat Medium"/>
              <a:sym typeface="Montserrat Medium"/>
            </a:endParaRPr>
          </a:p>
          <a:p>
            <a:pPr marL="457200" lvl="0" indent="-342900" algn="l" rtl="0">
              <a:lnSpc>
                <a:spcPct val="150000"/>
              </a:lnSpc>
              <a:spcBef>
                <a:spcPts val="1000"/>
              </a:spcBef>
              <a:spcAft>
                <a:spcPts val="0"/>
              </a:spcAft>
              <a:buClr>
                <a:schemeClr val="dk2"/>
              </a:buClr>
              <a:buSzPts val="1800"/>
              <a:buFont typeface="Montserrat Medium"/>
              <a:buChar char="➢"/>
            </a:pPr>
            <a:r>
              <a:rPr lang="en" sz="1800" dirty="0" smtClean="0">
                <a:solidFill>
                  <a:schemeClr val="dk2"/>
                </a:solidFill>
                <a:latin typeface="Montserrat Medium"/>
                <a:ea typeface="Montserrat Medium"/>
                <a:cs typeface="Montserrat Medium"/>
                <a:sym typeface="Montserrat Medium"/>
              </a:rPr>
              <a:t>Provide </a:t>
            </a:r>
            <a:r>
              <a:rPr lang="en" sz="1800" dirty="0">
                <a:solidFill>
                  <a:schemeClr val="dk2"/>
                </a:solidFill>
                <a:latin typeface="Montserrat Medium"/>
                <a:ea typeface="Montserrat Medium"/>
                <a:cs typeface="Montserrat Medium"/>
                <a:sym typeface="Montserrat Medium"/>
              </a:rPr>
              <a:t>reports.</a:t>
            </a:r>
            <a:endParaRPr sz="1800" dirty="0">
              <a:solidFill>
                <a:schemeClr val="dk2"/>
              </a:solidFill>
              <a:latin typeface="Montserrat Medium"/>
              <a:ea typeface="Montserrat Medium"/>
              <a:cs typeface="Montserrat Medium"/>
              <a:sym typeface="Montserrat Medium"/>
            </a:endParaRPr>
          </a:p>
          <a:p>
            <a:pPr marL="457200" lvl="0" indent="-342900" algn="l" rtl="0">
              <a:lnSpc>
                <a:spcPct val="150000"/>
              </a:lnSpc>
              <a:spcBef>
                <a:spcPts val="1200"/>
              </a:spcBef>
              <a:spcAft>
                <a:spcPts val="1000"/>
              </a:spcAft>
              <a:buClr>
                <a:schemeClr val="dk2"/>
              </a:buClr>
              <a:buSzPts val="1800"/>
              <a:buFont typeface="Montserrat Medium"/>
              <a:buChar char="➢"/>
            </a:pPr>
            <a:r>
              <a:rPr lang="en" sz="1800" dirty="0" smtClean="0">
                <a:solidFill>
                  <a:schemeClr val="dk2"/>
                </a:solidFill>
                <a:latin typeface="Montserrat Medium"/>
                <a:ea typeface="Montserrat Medium"/>
                <a:cs typeface="Montserrat Medium"/>
                <a:sym typeface="Montserrat Medium"/>
              </a:rPr>
              <a:t>Warn </a:t>
            </a:r>
            <a:r>
              <a:rPr lang="en" sz="1800" dirty="0">
                <a:solidFill>
                  <a:schemeClr val="dk2"/>
                </a:solidFill>
                <a:latin typeface="Montserrat Medium"/>
                <a:ea typeface="Montserrat Medium"/>
                <a:cs typeface="Montserrat Medium"/>
                <a:sym typeface="Montserrat Medium"/>
              </a:rPr>
              <a:t>and </a:t>
            </a:r>
            <a:r>
              <a:rPr lang="en" sz="1800" dirty="0" smtClean="0">
                <a:solidFill>
                  <a:schemeClr val="dk2"/>
                </a:solidFill>
                <a:latin typeface="Montserrat Medium"/>
                <a:ea typeface="Montserrat Medium"/>
                <a:cs typeface="Montserrat Medium"/>
                <a:sym typeface="Montserrat Medium"/>
              </a:rPr>
              <a:t>remind </a:t>
            </a:r>
            <a:r>
              <a:rPr lang="en" sz="1800" dirty="0">
                <a:solidFill>
                  <a:schemeClr val="dk2"/>
                </a:solidFill>
                <a:latin typeface="Montserrat Medium"/>
                <a:ea typeface="Montserrat Medium"/>
                <a:cs typeface="Montserrat Medium"/>
                <a:sym typeface="Montserrat Medium"/>
              </a:rPr>
              <a:t>user.</a:t>
            </a:r>
            <a:endParaRPr sz="1600" dirty="0"/>
          </a:p>
        </p:txBody>
      </p:sp>
      <p:sp>
        <p:nvSpPr>
          <p:cNvPr id="4" name="TextBox 3"/>
          <p:cNvSpPr txBox="1"/>
          <p:nvPr/>
        </p:nvSpPr>
        <p:spPr>
          <a:xfrm>
            <a:off x="8708164" y="4835723"/>
            <a:ext cx="435836" cy="307777"/>
          </a:xfrm>
          <a:prstGeom prst="rect">
            <a:avLst/>
          </a:prstGeom>
          <a:noFill/>
        </p:spPr>
        <p:txBody>
          <a:bodyPr wrap="square" rtlCol="0">
            <a:spAutoFit/>
          </a:bodyPr>
          <a:lstStyle/>
          <a:p>
            <a:pPr algn="r"/>
            <a:r>
              <a:rPr lang="en-US" dirty="0" smtClean="0">
                <a:solidFill>
                  <a:srgbClr val="FF0000"/>
                </a:solidFill>
                <a:latin typeface="Montserrat ExtraBold" panose="00000900000000000000" pitchFamily="2" charset="0"/>
              </a:rPr>
              <a:t>9</a:t>
            </a:r>
            <a:endParaRPr lang="en-US" dirty="0">
              <a:solidFill>
                <a:srgbClr val="FF0000"/>
              </a:solidFill>
              <a:latin typeface="Montserrat ExtraBold" panose="00000900000000000000" pitchFamily="2" charset="0"/>
            </a:endParaRP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Simple Style Thesis Defense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15468</TotalTime>
  <Words>2152</Words>
  <Application>Microsoft Office PowerPoint</Application>
  <PresentationFormat>On-screen Show (16:9)</PresentationFormat>
  <Paragraphs>190</Paragraphs>
  <Slides>33</Slides>
  <Notes>24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Wingdings</vt:lpstr>
      <vt:lpstr>Bebas Neue</vt:lpstr>
      <vt:lpstr>Source Sans Pro</vt:lpstr>
      <vt:lpstr>Arial</vt:lpstr>
      <vt:lpstr>Roboto Condensed Light</vt:lpstr>
      <vt:lpstr>Livvic</vt:lpstr>
      <vt:lpstr>Montserrat Medium</vt:lpstr>
      <vt:lpstr>Anaheim</vt:lpstr>
      <vt:lpstr>Montserrat ExtraBold</vt:lpstr>
      <vt:lpstr>Montserrat</vt:lpstr>
      <vt:lpstr>Simple Style Thesis Defense by Slidesgo</vt:lpstr>
      <vt:lpstr>Mobile-based Health Care Application Using Human Activity Recognition</vt:lpstr>
      <vt:lpstr>Context &amp; Motivation</vt:lpstr>
      <vt:lpstr>01</vt:lpstr>
      <vt:lpstr>Smartphones become more popular</vt:lpstr>
      <vt:lpstr>Human Activity Recognition in Healthcare</vt:lpstr>
      <vt:lpstr>Healthcare applications on store</vt:lpstr>
      <vt:lpstr>PowerPoint Presentation</vt:lpstr>
      <vt:lpstr>Implementation</vt:lpstr>
      <vt:lpstr>Main features</vt:lpstr>
      <vt:lpstr>PowerPoint Presentation</vt:lpstr>
      <vt:lpstr>Recognize human activity</vt:lpstr>
      <vt:lpstr>System architecture</vt:lpstr>
      <vt:lpstr>Achievement</vt:lpstr>
      <vt:lpstr>PowerPoint Presentation</vt:lpstr>
      <vt:lpstr>Conclusion</vt:lpstr>
      <vt:lpstr>Build a LSTM model to solve HAR problem</vt:lpstr>
      <vt:lpstr>Result</vt:lpstr>
      <vt:lpstr>Build a module for recognizing human activity</vt:lpstr>
      <vt:lpstr>PowerPoint Presentation</vt:lpstr>
      <vt:lpstr>Thank You for Listening</vt:lpstr>
      <vt:lpstr>Implement machine learning model on mobile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Mobile-based Health Care Application Using Human Activity Recognition</dc:title>
  <cp:lastModifiedBy>Dũng. Nguyễn Đức (3)</cp:lastModifiedBy>
  <cp:revision>86</cp:revision>
  <dcterms:modified xsi:type="dcterms:W3CDTF">2021-07-07T17:28:04Z</dcterms:modified>
</cp:coreProperties>
</file>